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grandir Wide" panose="020B0604020202020204" charset="0"/>
      <p:regular r:id="rId27"/>
    </p:embeddedFont>
    <p:embeddedFont>
      <p:font typeface="Arimo" panose="020B0604020202020204" charset="0"/>
      <p:regular r:id="rId28"/>
    </p:embeddedFont>
    <p:embeddedFont>
      <p:font typeface="Arimo Bold" panose="020B0604020202020204" charset="0"/>
      <p:regular r:id="rId29"/>
    </p:embeddedFont>
    <p:embeddedFont>
      <p:font typeface="Asap Condensed Bold" panose="020B0604020202020204" charset="0"/>
      <p:regular r:id="rId30"/>
    </p:embeddedFont>
    <p:embeddedFont>
      <p:font typeface="Cabin Bold" panose="020B0604020202020204" charset="0"/>
      <p:regular r:id="rId31"/>
    </p:embeddedFont>
    <p:embeddedFont>
      <p:font typeface="Calibri" panose="020F0502020204030204" pitchFamily="34" charset="0"/>
      <p:regular r:id="rId32"/>
      <p:bold r:id="rId33"/>
      <p:italic r:id="rId34"/>
      <p:boldItalic r:id="rId35"/>
    </p:embeddedFont>
    <p:embeddedFont>
      <p:font typeface="Clear Sans Bold" panose="020B0604020202020204" charset="0"/>
      <p:regular r:id="rId36"/>
    </p:embeddedFont>
    <p:embeddedFont>
      <p:font typeface="Codec Pro ExtraBold" panose="020B0604020202020204" charset="0"/>
      <p:regular r:id="rId37"/>
    </p:embeddedFont>
    <p:embeddedFont>
      <p:font typeface="Crimson Pro" panose="020B0604020202020204" charset="0"/>
      <p:regular r:id="rId38"/>
    </p:embeddedFont>
    <p:embeddedFont>
      <p:font typeface="Crimson Pro Bold" panose="020B0604020202020204" charset="0"/>
      <p:regular r:id="rId39"/>
    </p:embeddedFont>
    <p:embeddedFont>
      <p:font typeface="Farsan" panose="020B0604020202020204" charset="0"/>
      <p:regular r:id="rId40"/>
    </p:embeddedFont>
    <p:embeddedFont>
      <p:font typeface="League Spartan" panose="020B0604020202020204" charset="0"/>
      <p:regular r:id="rId41"/>
    </p:embeddedFont>
    <p:embeddedFont>
      <p:font typeface="Montserrat Semi-Bold" panose="020B0604020202020204" charset="0"/>
      <p:regular r:id="rId42"/>
    </p:embeddedFont>
    <p:embeddedFont>
      <p:font typeface="Montserrat Ultra-Bold" panose="020B0604020202020204" charset="0"/>
      <p:regular r:id="rId43"/>
    </p:embeddedFont>
    <p:embeddedFont>
      <p:font typeface="Muli" panose="020B0604020202020204" charset="0"/>
      <p:regular r:id="rId44"/>
    </p:embeddedFont>
    <p:embeddedFont>
      <p:font typeface="Muli Bold" panose="020B0604020202020204" charset="0"/>
      <p:regular r:id="rId45"/>
    </p:embeddedFont>
    <p:embeddedFont>
      <p:font typeface="Oswald Bold" panose="020B0604020202020204" charset="0"/>
      <p:regular r:id="rId46"/>
    </p:embeddedFont>
    <p:embeddedFont>
      <p:font typeface="Roboto" panose="02000000000000000000" pitchFamily="2" charset="0"/>
      <p:regular r:id="rId47"/>
    </p:embeddedFont>
    <p:embeddedFont>
      <p:font typeface="Roboto Bold" panose="02000000000000000000" charset="0"/>
      <p:regular r:id="rId48"/>
    </p:embeddedFont>
    <p:embeddedFont>
      <p:font typeface="Roboto Condensed" panose="02000000000000000000" pitchFamily="2" charset="0"/>
      <p:regular r:id="rId49"/>
    </p:embeddedFont>
    <p:embeddedFont>
      <p:font typeface="Rokkitt"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97"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Điểm nghẽn chính trong các phương pháp trước đây đối với IM là sự kém hiệu quả trong việc ước tính mức độ lan truyền ảnh hưởng. Để giải quyết vấn đề này, chúng ta sử dụng phương pháp Lấy mẫu ảnh hưởng ngược, đây là nền tảng cho thuật toán TIM/TIM++</a:t>
            </a:r>
          </a:p>
          <a:p>
            <a:endParaRPr lang="en-US"/>
          </a:p>
          <a:p>
            <a:r>
              <a:rPr lang="en-US"/>
              <a:t>Vấn đề IM có thể được giải quyết như sau: </a:t>
            </a:r>
          </a:p>
          <a:p>
            <a:r>
              <a:rPr lang="en-US"/>
              <a:t>+ Tạo nhiều siêu cạnh ngẫu nhiên từ G</a:t>
            </a:r>
          </a:p>
          <a:p>
            <a:r>
              <a:rPr lang="en-US"/>
              <a:t>+ Sử dụng thuật toán tham lam cho vấn đề Max-coverage để tìm một tập hạt S mà che phủ số lượng siêu cạnh tối đa và trả về S làm giải pháp.</a:t>
            </a:r>
          </a:p>
          <a:p>
            <a:endParaRPr lang="en-US"/>
          </a:p>
          <a:p>
            <a:r>
              <a:rPr lang="en-US"/>
              <a:t>Vấn đề cốt lõi là: Số lượng siêu cạnh cần thiết để tạo ra một giải pháp tốt là bao nhiêu?</a:t>
            </a:r>
          </a:p>
          <a:p>
            <a:endParaRPr lang="en-US"/>
          </a:p>
          <a:p>
            <a:r>
              <a:rPr lang="en-US"/>
              <a:t>Reverse Influence Sampling dùng để xác định nguồn gốc của sự ảnh hưởng hoặc lan truyền thông điệp trong một mạng xã hội hoặc mô hình tiếp thị.</a:t>
            </a:r>
          </a:p>
          <a:p>
            <a:r>
              <a:rPr lang="en-US"/>
              <a:t>Khi sử dụng Reverse Influence Sampling, người nghiên cứu hoặc nhà tiếp thị theo dõi các sự kiện lan truyền thông điệp trong mạng xã hội hoặc mô hình tiếp thị, sau đó xác định nguồn gốc của sự lan truyền này bằng cách quay ngược lại từ các cá nhân đã chia sẻ thông điệp hoặc ảnh hưởng đến các cá nhân khác. Kết quả của Reverse Influence Sampling giúp người sử dụng hiểu rõ hơn về nguồn gốc của thông điệp viral hoặc ảnh hưởng trong mạng xã hội, và từ đó có thể áp dụng chiến lược tiếp thị hoặc quản lý mạng xã hội một cách hiệu quả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OPT IM k là mức lan truyền ảnh hưởng tối đa của việc chọn tập hạt S có kích thước k</a:t>
            </a:r>
          </a:p>
          <a:p>
            <a:endParaRPr lang="en-US"/>
          </a:p>
          <a:p>
            <a:r>
              <a:rPr lang="en-US"/>
              <a:t>Do đó, thuật toán TIM/TIM++ phải tạo ra ... siêu cạnh, trong đó ... không được giới hạn trên. Điều này có nghĩa là TIM/TIM+ có thể tạo ra nhiều siêu cạnh hơn cần thiết nhiều lần. Ngược lại, thuật toán BCT đảm bảo rằng số lượng siêu cạnh là ít nhất một hằng số thời gian của ngưỡng lý thuyết (với xác suất cao). Do đó, thời gian chạy của nó nhỏ hơn và dễ dự đoán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Cách trực quan nhất để mở rộng khung RIS nhằm đáp ứng lợi ích của các nút là sửa đổi khung RIS để tìm tập hạt giống S bao gồm số siêu cạnh có trọng số tối đa.</a:t>
            </a:r>
          </a:p>
          <a:p>
            <a:r>
              <a:rPr lang="en-US"/>
              <a:t>Tuy nhiên cách mở rộng RIS này không mở rộng được cho các mạng lớn nên cần có kỹ thuật lấy mẫu mới để giải CTVM.</a:t>
            </a:r>
          </a:p>
          <a:p>
            <a:r>
              <a:rPr lang="en-US"/>
              <a:t>BCT kết hợp hai kỹ thuật mới: BSA, một chiến lược lấy mẫu để ước tính lợi ích và điều kiện dừng mạnh mẽ để phát hiện một cách thông minh khi đạt đủ số lượng siêu cạnh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vào: Đồ thị G = (V, E, b, c, w) với tập đỉnh V, tập cạnh E, hàm lợi ích b(u), hàm chi phí c(u), và hàm trọng số w(u) cho mỗi đỉnh u ∈ V. Ngân sách B &gt; 0. Các tham số ε và δ trong khoảng từ 0 đến 1.</a:t>
            </a:r>
          </a:p>
          <a:p>
            <a:endParaRPr lang="en-US"/>
          </a:p>
          <a:p>
            <a:r>
              <a:rPr lang="en-US"/>
              <a:t>Đầu ra: Tập hạt giống Sk.</a:t>
            </a:r>
          </a:p>
          <a:p>
            <a:endParaRPr lang="en-US"/>
          </a:p>
          <a:p>
            <a:r>
              <a:rPr lang="en-US"/>
              <a:t>Bước 1-2:</a:t>
            </a:r>
          </a:p>
          <a:p>
            <a:r>
              <a:rPr lang="en-US"/>
              <a:t>Tính toán giá trị ΥL  Nếu chi phí được chọn theo cách đồng nhất (uniform cost), ΥL sẽ giống nhau với ΥuL. Ngược lại, nếu chi phí không đồng nhất, ΥL sẽ giống nhau với ΥcL.</a:t>
            </a:r>
          </a:p>
          <a:p>
            <a:r>
              <a:rPr lang="en-US"/>
              <a:t>Tính toán giá trị ΛL dựa trên ΥL, ε và δ.</a:t>
            </a:r>
          </a:p>
          <a:p>
            <a:endParaRPr lang="en-US"/>
          </a:p>
          <a:p>
            <a:r>
              <a:rPr lang="en-US"/>
              <a:t>Bước 3-4:</a:t>
            </a:r>
          </a:p>
          <a:p>
            <a:r>
              <a:rPr lang="en-US"/>
              <a:t>Khởi tạo số lượng siêu cạnh cần tạo, Nt, bằng giá trị ΛL và tạo một siêu đồ thị rỗng H với tập đỉnh V và tập cạnh E trống.</a:t>
            </a:r>
          </a:p>
          <a:p>
            <a:endParaRPr lang="en-US"/>
          </a:p>
          <a:p>
            <a:r>
              <a:rPr lang="en-US"/>
              <a:t>Dòng 6-9: Trong mỗi vòng lặp, thuật toán tạo ra các random hyperedges bằng cách sử dụng thuật toán Benefit Sampling Algorithm (BSA). BSA được sử dụng để tạo ra một hyperedge mới (một tập hợp của các đỉnh) dựa trên mô hình Linear Threshold (LT). Các hyperedge này được thêm vào tập E.</a:t>
            </a:r>
          </a:p>
          <a:p>
            <a:endParaRPr lang="en-US"/>
          </a:p>
          <a:p>
            <a:r>
              <a:rPr lang="en-US"/>
              <a:t>Dòng 10: Sau khi tạo Nt - |E| hyperedges mới, giá trị của Nt được nhân đôi, để chuẩn bị cho vòng lặp tiếp theo.</a:t>
            </a:r>
          </a:p>
          <a:p>
            <a:endParaRPr lang="en-US"/>
          </a:p>
          <a:p>
            <a:r>
              <a:rPr lang="en-US"/>
              <a:t>Dòng 11: Tiếp theo, thuật toán sử dụng một thuật toán là Weighted-Max-Coverage để chọn ra một tập hợp các đỉnh (seed set) từ hypergraph H sao cho tổng chi phí của các đỉnh trong tập hợp này là lớn nhất và không vượt quá ngưỡng ngân sách B.</a:t>
            </a:r>
          </a:p>
          <a:p>
            <a:endParaRPr lang="en-US"/>
          </a:p>
          <a:p>
            <a:r>
              <a:rPr lang="en-US"/>
              <a:t>Dòng 12: Điều kiện dừng ở đây là (degH(Sˆ)) phải lớn hơn hoặc bằng ΛL (được tính toán trước đó). degH(Sˆ) là số lượng hyperedges trong H (hypergraph) mà chứa ít nhất một đỉnh từ Sˆ.. Nếu điều kiện này được đáp ứng, vòng lặp lớn kết thúc. Nếu điều này không đạt được, thuật toán quay lại bước tạo hyperedges mới bằng cách tăng giá trị của Nt.</a:t>
            </a:r>
          </a:p>
          <a:p>
            <a:endParaRPr lang="en-US"/>
          </a:p>
          <a:p>
            <a:r>
              <a:rPr lang="en-US"/>
              <a:t>Bước 13:</a:t>
            </a:r>
          </a:p>
          <a:p>
            <a:r>
              <a:rPr lang="en-US"/>
              <a:t>Trả về tập hạt giống S</a:t>
            </a:r>
          </a:p>
          <a:p>
            <a:endParaRPr lang="en-US"/>
          </a:p>
          <a:p>
            <a:r>
              <a:rPr lang="en-US"/>
              <a:t>Thuật toán này tạo ra các siêu cạnh ngẫu nhiên, xây dựng một siêu đồ thị dựa trên chúng, và sau đó tối đa hóa lợi ích bằng cách chọn các đỉnh ảnh hưởng từ tập hạt giống dựa trên các siêu cạnh đã tạo.</a:t>
            </a:r>
          </a:p>
          <a:p>
            <a:endParaRPr lang="en-US"/>
          </a:p>
          <a:p>
            <a:endParaRPr lang="en-US"/>
          </a:p>
          <a:p>
            <a:r>
              <a:rPr lang="en-US"/>
              <a:t>****Tại sao có điều kiện dừng: Trong thuật toán BCT, điều kiện dừng `degH(Sˆ) ≥ ΛL` đảm bảo rằng tập hợp seed Sˆ có đủ mạnh mẽ để đạt được hoặc vượt qua một ngưỡng ảnh hưởng nhất định ΛL. Điều này giúp đảm bảo rằng tập hợp seed Sˆ thu được sẽ không chỉ đơn giản là một tập hợp ngẫu nhiên của các hyperedges, mà thực sự đủ mạnh mẽ để tối đa hóa ảnh hưởng dưới ngưỡng được đề ra.</a:t>
            </a:r>
          </a:p>
          <a:p>
            <a:endParaRPr lang="en-US"/>
          </a:p>
          <a:p>
            <a:r>
              <a:rPr lang="en-US"/>
              <a:t>Trong quy trình thuật toán, việc thêm các hyperedges vào tập hợp E (qua các bước 6-8) và sau đó chạy thuật toán `Weighted-Max-Coverage` để tìm ra tập hợp seed `Sˆ` (bước 11) giúp định hình và kiểm soát ảnh hưởng của tập hợp seed này. Khi số lượng hyperedges mà tập hợp seed `Sˆ` incides vào đủ lớn để vượt qua ngưỡng ΛL, thuật toán dừng lại, vì tập hợp seed này đã đạt được một mức độ ảnh hưởng đủ mạnh mẽ và đủ lớn để đáp ứng yêu cầu đề ra (chứng tỏ rằng tập hợp này không cần phải tăng thêm ảnh hưởng). Điều này giúp giảm chi phí và tăng hiệu suất của thuật toán BCT.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BSA (Benefit Sampling Algorithm) được thiết kế để tạo ra một siêu cạnh ngẫu nhiên dựa trên đồ thị có trọng số, với sự giúp đỡ của mô hình LT (Linear Threshold). Dưới đây là giải thích cho thuật toán BSA:</a:t>
            </a:r>
          </a:p>
          <a:p>
            <a:endParaRPr lang="en-US"/>
          </a:p>
          <a:p>
            <a:r>
              <a:rPr lang="en-US"/>
              <a:t>Đầu vào: Đồ thị có trọng số G = (V, E, w) với tập đỉnh V, tập cạnh E, và hàm trọng số w(u) cho mỗi đỉnh u ∈ V.</a:t>
            </a:r>
          </a:p>
          <a:p>
            <a:endParaRPr lang="en-US"/>
          </a:p>
          <a:p>
            <a:r>
              <a:rPr lang="en-US"/>
              <a:t>Đầu ra: Một siêu cạnh ngẫu nhiên Ej ⊆ V.</a:t>
            </a:r>
          </a:p>
          <a:p>
            <a:endParaRPr lang="en-US"/>
          </a:p>
          <a:p>
            <a:r>
              <a:rPr lang="en-US"/>
              <a:t>Bước 1:Khởi tạo siêu cạnh rỗng Ej.</a:t>
            </a:r>
          </a:p>
          <a:p>
            <a:endParaRPr lang="en-US"/>
          </a:p>
          <a:p>
            <a:r>
              <a:rPr lang="en-US"/>
              <a:t>Bước 2:Chọn một đỉnh u từ đồ thị với xác suất b(u)/Γ, trong đó Γ là tổng lợi ích của tất cả các đỉnh trong đồ thị.</a:t>
            </a:r>
          </a:p>
          <a:p>
            <a:endParaRPr lang="en-US"/>
          </a:p>
          <a:p>
            <a:r>
              <a:rPr lang="en-US"/>
              <a:t>Bước 3-7:Lặp lại cho đến khi đỉnh u được thêm vào siêu cạnh Ej hoặc không có cạnh nào được chọn:</a:t>
            </a:r>
          </a:p>
          <a:p>
            <a:r>
              <a:rPr lang="en-US"/>
              <a:t>- Thêm đỉnh u vào siêu cạnh Ej.</a:t>
            </a:r>
          </a:p>
          <a:p>
            <a:r>
              <a:rPr lang="en-US"/>
              <a:t>- Cố gắng chọn một cạnh (v, u) sử dụng mô hình live-edge.</a:t>
            </a:r>
          </a:p>
          <a:p>
            <a:r>
              <a:rPr lang="en-US"/>
              <a:t>- Nếu cạnh (v, u) được chọn, thiết lập u thành v và tiếp tục với việc lặp lại.</a:t>
            </a:r>
          </a:p>
          <a:p>
            <a:endParaRPr lang="en-US"/>
          </a:p>
          <a:p>
            <a:r>
              <a:rPr lang="en-US"/>
              <a:t>Bước 8:Trả về siêu cạnh ngẫu nhiên Ej.</a:t>
            </a:r>
          </a:p>
          <a:p>
            <a:endParaRPr lang="en-US"/>
          </a:p>
          <a:p>
            <a:r>
              <a:rPr lang="en-US"/>
              <a:t>- Thuật toán này hoạt động bằng cách chọn một đỉnh ban đầu dựa trên trọng số của đỉnh và sau đó mở rộng siêu cạnh bằng cách thêm các đỉnh kề và cố gắng mở rộng siêu cạnh thông qua việc chọn các cạnh sử dụng mô hình live-edge. </a:t>
            </a:r>
          </a:p>
          <a:p>
            <a:r>
              <a:rPr lang="en-US"/>
              <a:t>- Quá trình này tiếp tục cho đến khi siêu cạnh được hình thành hoặc không có cạnh nào được chọn nữa. Kết quả là một siêu cạnh ngẫu nhiên thể hiện mối quan hệ giữa các đỉnh trong đồ thị dựa trên mô hình LT và trọng số của chúng.</a:t>
            </a:r>
          </a:p>
          <a:p>
            <a:endParaRPr lang="en-US"/>
          </a:p>
          <a:p>
            <a:r>
              <a:rPr lang="en-US"/>
              <a:t>- Quá trình chọn ngẫu nhiên một đỉnh u từ đồ thị với xác suất b(u)/Γ được thực hiện bằng cách gán một xác suất cho mỗi đỉnh dựa trên giá trị </a:t>
            </a:r>
          </a:p>
          <a:p>
            <a:r>
              <a:rPr lang="en-US"/>
              <a:t>b(u) của nó. Điều này đồng nghĩa với việc các đỉnh có giá trị lớn hơn sẽ có xác suất cao hơn để được chọn. Quy trình chọn đỉnh này là một phương pháp phổ biến trong các thuật toán ngẫu nhiên và tối ưu.</a:t>
            </a:r>
          </a:p>
          <a:p>
            <a:endParaRPr lang="en-US"/>
          </a:p>
          <a:p>
            <a:r>
              <a:rPr lang="en-US"/>
              <a:t>***Trong mô hình LT, mỗi nút trong mạng xã hội có một ngưỡng (threshold) λv được chọn ngẫu nhiên từ một phân phối đều trong khoảng từ 0 đến 1. Quá trình lan truyền bắt đầu với việc kích hoạt các nút trong tập hợp seed (tập các nút ban đầu được chọn để bắt đầu quá trình lan truyền). Tại mỗi vòng lặp, nếu một nút chưa được kích hoạt và tổng trọng số của các nút kích hoạt liên kết với nó vượt qua ngưỡng của nó (tức là lớn hơn hoặc bằng λv), nó sẽ được kích hoạt.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Weighted-Max-Coverage nhằm tìm kiếm một tập con các đỉnh trong một hypergraph (được biểu diễn bởi H) sao cho tổng chi phí của các đỉnh trong tập con đó là lớn nhất, trong khi vẫn tuân thủ một ngưỡng ngân sách B. Dưới đây là giải thích chi tiết về thuật toán:</a:t>
            </a:r>
          </a:p>
          <a:p>
            <a:endParaRPr lang="en-US"/>
          </a:p>
          <a:p>
            <a:r>
              <a:rPr lang="en-US"/>
              <a:t>**Input:**</a:t>
            </a:r>
          </a:p>
          <a:p>
            <a:r>
              <a:rPr lang="en-US"/>
              <a:t>- Hypergraph H: Một hypergraph với tập đỉnh V và các hyperedge.</a:t>
            </a:r>
          </a:p>
          <a:p>
            <a:r>
              <a:rPr lang="en-US"/>
              <a:t>- Budget B: Ngưỡng ngân sách.</a:t>
            </a:r>
          </a:p>
          <a:p>
            <a:endParaRPr lang="en-US"/>
          </a:p>
          <a:p>
            <a:r>
              <a:rPr lang="en-US"/>
              <a:t>**Output:**</a:t>
            </a:r>
          </a:p>
          <a:p>
            <a:r>
              <a:rPr lang="en-US"/>
              <a:t>- Seed set S: Tập con của đỉnh V được chọn để tối đa hóa tổng chi phí của các đỉnh trong tập con, trong khi không vượt quá ngưỡng ngân sách B.</a:t>
            </a:r>
          </a:p>
          <a:p>
            <a:endParaRPr lang="en-US"/>
          </a:p>
          <a:p>
            <a:r>
              <a:rPr lang="en-US"/>
              <a:t>**Thuật toán:**</a:t>
            </a:r>
          </a:p>
          <a:p>
            <a:r>
              <a:rPr lang="en-US"/>
              <a:t>1. **Khởi tạo tập S rỗng:** Bắt đầu với một tập con rỗng của các đỉnh (S = ∅).</a:t>
            </a:r>
          </a:p>
          <a:p>
            <a:endParaRPr lang="en-US"/>
          </a:p>
          <a:p>
            <a:r>
              <a:rPr lang="en-US"/>
              <a:t>2. **Lặp cho đến khi không thể thêm đỉnh nào nữa vào tập S mà vẫn duy trì được ngân sách:**</a:t>
            </a:r>
          </a:p>
          <a:p>
            <a:r>
              <a:rPr lang="en-US"/>
              <a:t>   a. :** Tìm đỉnh vˆ từ tất cả các đỉnh chưa được chọn (v ∈ V \ S) sao cho c(v) ≤ B - c(S) và degH(S∪{v}) − degH(S) / c(v) là lớn nhất.</a:t>
            </a:r>
          </a:p>
          <a:p>
            <a:r>
              <a:rPr lang="en-US"/>
              <a:t>   b. **Thêm đỉnh vˆ vào tập S:*</a:t>
            </a:r>
          </a:p>
          <a:p>
            <a:endParaRPr lang="en-US"/>
          </a:p>
          <a:p>
            <a:r>
              <a:rPr lang="en-US"/>
              <a:t>3. **Chọn đỉnh u có trọng số lớn nhất và không vượt quá ngân sách:**</a:t>
            </a:r>
          </a:p>
          <a:p>
            <a:r>
              <a:rPr lang="en-US"/>
              <a:t>   a. ** Tìm đỉnh u từ tất cả các đỉnh chưa được chọn (v ∈ V \ S) sao cho c(u) ≤ B và degH(u) là lớn nhất.</a:t>
            </a:r>
          </a:p>
          <a:p>
            <a:r>
              <a:rPr lang="en-US"/>
              <a:t>   b. **Chọn đỉnh u làm đỉnh duy nhất trong tập S:** Gán S = {u}.</a:t>
            </a:r>
          </a:p>
          <a:p>
            <a:r>
              <a:rPr lang="en-US"/>
              <a:t>4. **Trả về tập S là kết quả:** Trả về tập con các đỉnh S với tổng trọng số của các đỉnh trong S là lớn nhất và vẫn không vượt quá ngân sách B.</a:t>
            </a:r>
          </a:p>
          <a:p>
            <a:endParaRPr lang="en-US"/>
          </a:p>
          <a:p>
            <a:r>
              <a:rPr lang="en-US"/>
              <a:t>Thuật toán này lựa chọn các đỉnh có trọng số lớn và vẫn vừa với ngân sách, nhằm tối đa hóa "phủ" (coverage) trong khi tối đa hóa tổng trọng số.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Đối với dataset lớn lên đến trăm ngàn cạnh, các thuật toán khác như CELF++,... không thể xử lý trong vòng một ngày đối với các thử nghiệm lớn ngoại thuật toán BCT và TIM</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*Kết quả thử nghiệm trong Biểu đồ 1 xác nhận thời gian chạy BCT trong tất cả các thử nghiệm thấp hơn đáng kể so với TIM.</a:t>
            </a:r>
          </a:p>
          <a:p>
            <a:r>
              <a:rPr lang="en-US"/>
              <a:t>*  Đồng thời chúng em cũng đo lường mức tiêu thụ bộ nhớ của 2 thuật toán này và nhận thấy rằng, BCT tiêu thụ bộ nhớ khá ít, trong khi đó thuật toán TIM tiêu thụ bố nhớ tăng tỉ lệ thuận theo tập đầu ra.</a:t>
            </a:r>
          </a:p>
          <a:p>
            <a:r>
              <a:rPr lang="en-US"/>
              <a:t>* Trong khi đó, ước lượng về mức độ ảnh hưởng mà một người dùng hoặc tác nhân có thể có đối với người dùng khác trong một mạng xã hội của cả 2 thuật toán đều khá giống nhau.</a:t>
            </a:r>
          </a:p>
          <a:p>
            <a:r>
              <a:rPr lang="en-US"/>
              <a:t>* Từ 3 đồ thị trên, ta có thể thấy được rằng thuật toán BCT và TIM có thể dự đoán được mức độ ảnh hưởng sẽ tiến dần đến giá trị ước lượng "chính xác" hoặc gần với giá trị thực sự của mức độ ảnh hưởng trong mạng xã hội. Tuy nhiên, thuật toán bct có thời gian tính toán và bộ nhớ tiêu thụ nhỏ hơn khá nhiều so với thuật toán TIM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hàng tỷ người dùng hoạt động hiện nay, Mạng xã hội trực tuyến (Online Social Networks - OSNs) như Facebook, Twitter và Instagram đã trở thành các nền tảng quan trọng cho tiếp thị và quảng cáo. Thông qua việc trao đổi "từ miệng này qua miệng khác," thông tin và nhận thức về thương hiệu có thể được lan truyền rộng rãi trên mạng.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số ví dụ nổi bật bao gồm thách thức Ice Bucket Challenge của ALS, dẫn đến hơn 2,4 triệu video được tải lên trên Facebook và 98,2 triệu đô la quyên góp cho Hiệp hội ALS vào năm 2014;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McDonald's đã thường xuyên ra mắt chiến dịch mùa lễ bằng cách tạo ra câu chuyện về các nhân vật quen thuộc của họ, như Ông già Noel và gặp gỡ "reindeer-ready" (tuần lộc đã sẵn sàng). Họ đã sử dụng nhiều nền tảng mạng xã hội, bao gồm Instagram và Twitter, để kể câu chuyện và quảng cáo sản phẩm mùa lễ. đồng thời tạo sự kết nối với khách hàng và tạo dựng thương hiệu tích cực. Tuy nhiên việc tiếp thị trong mạng xã hội vẫn là một vấn đề khó khăn do số lượng lớn người dùng. Vấn đề đặt ra của bài toán hôm nay là Tìm ra một chiến lược tiếp thị tối ưu, trong đó xác định những người dùng sẽ nhận được thông điệp tiếp thị ban đầu và xác định thứ tự truyền thông điệp đến các người dùng, sao cho tổng giá trị mục tiêu của các người dùng nhận được thông điệp tiếp thị là lớn nhất trong khi chi phí tiếp thị không vượt quá một giới hạn cho trước.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Giả định đầu tiên ngụ ý rằng việc khuyến khích những cá nhân nổi tiếng cũng có chi phí tương đương với việc khuyến khích người dùng thông thường. Điều này thường dẫn đến các giải pháp không thực tế với các nút hạt giống không đủ khả năng chi trả, ví dụ: các giải pháp trên Twitter thường bao gồm những người nổi tiếng như Katy Perry hoặc Tổng thống Obama. </a:t>
            </a:r>
          </a:p>
          <a:p>
            <a:r>
              <a:rPr lang="en-US"/>
              <a:t>* Giả định thứ hai có thể đánh lừa công ty để tác động đến “những đối tượng sai lầm”, những người không quan tâm cũng như không có khả năng sinh lời. Trên thực tế, các công ty thường nhắm mục tiêu không phải tất cả </a:t>
            </a:r>
          </a:p>
          <a:p>
            <a:r>
              <a:rPr lang="en-US"/>
              <a:t>người dùng mà là những nhóm khách hàng tiềm năng cụ thể, được quyết định bởi các yếu tố như độ tuổi và giới tính.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Cho một mạng xã hội được trừu tượng hoá bằng đồ thị G = (V; E; c, b, w), ), với tập nút V và tập cạnh có hướng E, với |V| = n và |E| = m. Mỗi nút u ∈ V đại diện cho một người dùng với chi phí (cost) c(u) để chọn vào tập hạt và lợi ích (benefit) b(u) thu được khi ảnh hưởng đến u. Với một ngân sách B, mục tiêu là tìm một tập hạt S có tổng chi phí không vượt quá B, tối đa hóa tổng lợi ích kỳ vọng trên các nút bị ảnh hưởng.</a:t>
            </a:r>
          </a:p>
          <a:p>
            <a:endParaRPr lang="en-US"/>
          </a:p>
          <a:p>
            <a:r>
              <a:rPr lang="en-US"/>
              <a:t>Benefit</a:t>
            </a:r>
          </a:p>
          <a:p>
            <a:r>
              <a:rPr lang="en-US"/>
              <a:t>Benefit đại diện cho mức độ quan tâm của một người dùng đối với sản phẩm hoặc dịch vụ được tiếp thị. Người dùng quan tâm đến sản phẩm hoặc dịch vụ càng nhiều thì benefit càng cao.</a:t>
            </a:r>
          </a:p>
          <a:p>
            <a:endParaRPr lang="en-US"/>
          </a:p>
          <a:p>
            <a:r>
              <a:rPr lang="en-US"/>
              <a:t>Cost</a:t>
            </a:r>
          </a:p>
          <a:p>
            <a:r>
              <a:rPr lang="en-US"/>
              <a:t>Cost đại diện cho chi phí của việc truyền thông điệp tiếp thị đến một người dùng. Chi phí này có thể bao gồm các yếu tố như chi phí quảng cáo, chi phí nhân công, chi phí vận hành, v.v.</a:t>
            </a:r>
          </a:p>
          <a:p>
            <a:endParaRPr lang="en-US"/>
          </a:p>
          <a:p>
            <a:r>
              <a:rPr lang="en-US"/>
              <a:t>Weight</a:t>
            </a:r>
          </a:p>
          <a:p>
            <a:r>
              <a:rPr lang="en-US"/>
              <a:t>Weight là trọng số của benefit hoặc cost. Weight giúp điều chỉnh tầm quan trọng của benefit hoặc cost trong việc tính toán giá trị mục tiêu.</a:t>
            </a:r>
          </a:p>
          <a:p>
            <a:endParaRPr lang="en-US"/>
          </a:p>
          <a:p>
            <a:r>
              <a:rPr lang="en-US"/>
              <a:t>Ví dụ, nếu weight của benefit là cao hơn weight của cost thì thuật toán BCT sẽ ưu tiên các chiến lược tiếp thị có lợi ích cao hơn chi phí. Ngược lại, nếu weight của cost là cao hơn weight của benefit thì thuật toán BCT sẽ ưu tiên các chiến lược tiếp thị có chi phí thấp hơn lợi ích.</a:t>
            </a:r>
          </a:p>
          <a:p>
            <a:endParaRPr lang="en-US"/>
          </a:p>
          <a:p>
            <a:r>
              <a:rPr lang="en-US"/>
              <a:t>Ứng dụng</a:t>
            </a:r>
          </a:p>
          <a:p>
            <a:endParaRPr lang="en-US"/>
          </a:p>
          <a:p>
            <a:r>
              <a:rPr lang="en-US"/>
              <a:t>Các tham số benefit, cost và weight có thể được điều chỉnh để phù hợp với các mục tiêu cụ thể của chiến dịch tiếp thị. Ví dụ, nếu mục tiêu của chiến dịch tiếp thị là tiếp cận nhiều người dùng nhất thì có thể tăng weight của benefit. Ngược lại, nếu mục tiêu của chiến dịch tiếp thị là giảm chi phí tiếp thị thì có thể tăng weight của cost.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CTVM tổng quát hóa các vấn đề tiếp thị lan truyền sau đây:</a:t>
            </a:r>
          </a:p>
          <a:p>
            <a:endParaRPr lang="en-US"/>
          </a:p>
          <a:p>
            <a:r>
              <a:rPr lang="en-US"/>
              <a:t>- Influence Maximization (IM) - tối đa hoá ảnh hưởng: IM là một trường hợp đặc biệt của CTVM với c(u) = 1 và b(u) = 1 với mọi u thuộc V.</a:t>
            </a:r>
          </a:p>
          <a:p>
            <a:endParaRPr lang="en-US"/>
          </a:p>
          <a:p>
            <a:r>
              <a:rPr lang="en-US"/>
              <a:t>- Budgeted Influence Maximization (BIM) [19] - tối đa hoá ảnh hưởng ngân sách: tìm một tập hạt với tổng chi phí không vượt quá B, tối đa hóa I(S). Điều này tương đương với b(u) = 1 với mọi u thuộc V.</a:t>
            </a:r>
          </a:p>
          <a:p>
            <a:r>
              <a:rPr lang="en-US"/>
              <a:t>Ký hiệu I(S) là số lượng nút được kích hoạt kỳ vọng dựa trên tập hạt S. Chúng ta gọi I(S) là sự lan truyền ảnh hưởng của S trong G theo mô hình LT.</a:t>
            </a:r>
          </a:p>
          <a:p>
            <a:endParaRPr lang="en-US"/>
          </a:p>
          <a:p>
            <a:r>
              <a:rPr lang="en-US"/>
              <a:t>- Targeted Viral Marketing (TVM) - tiếp thị lan truyền mục tiêu: tìm một tập gồm k nút để tối đa hóa số lượng nút bị ảnh hưởng trong tập mục tiêu T. Trong đó, c(u) = 1 với mọi u thuộc V và lợi ích c(v) = 1 nếu v thuộc T, và c(w) = 0 trong trường hợp khác.</a:t>
            </a:r>
          </a:p>
          <a:p>
            <a:endParaRPr lang="en-US"/>
          </a:p>
          <a:p>
            <a:r>
              <a:rPr lang="en-US"/>
              <a:t>Vì IM là một trường hợp đặc biệt của CTVM, CTVM kế thừa sự phức tạp và độ khó trong việc xấp xỉ từ IM. Do đó, CTVM là một vấn đề NP-hard và không thể được xấp xỉ với hệ số 1 - 1/e + ε đối với bất kỳ ε &gt; 0, trừ khi P = NP.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45.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34.svg"/><Relationship Id="rId10" Type="http://schemas.openxmlformats.org/officeDocument/2006/relationships/image" Target="../media/image51.png"/><Relationship Id="rId4" Type="http://schemas.openxmlformats.org/officeDocument/2006/relationships/image" Target="../media/image33.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4.svg"/><Relationship Id="rId10"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image" Target="../media/image50.sv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4.svg"/><Relationship Id="rId10" Type="http://schemas.openxmlformats.org/officeDocument/2006/relationships/image" Target="../media/image54.png"/><Relationship Id="rId4" Type="http://schemas.openxmlformats.org/officeDocument/2006/relationships/image" Target="../media/image33.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61.svg"/><Relationship Id="rId4" Type="http://schemas.openxmlformats.org/officeDocument/2006/relationships/image" Target="../media/image34.sv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60390" y="3648023"/>
            <a:ext cx="6335625" cy="4780517"/>
          </a:xfrm>
          <a:custGeom>
            <a:avLst/>
            <a:gdLst/>
            <a:ahLst/>
            <a:cxnLst/>
            <a:rect l="l" t="t" r="r" b="b"/>
            <a:pathLst>
              <a:path w="6335625" h="4780517">
                <a:moveTo>
                  <a:pt x="0" y="0"/>
                </a:moveTo>
                <a:lnTo>
                  <a:pt x="6335624" y="0"/>
                </a:lnTo>
                <a:lnTo>
                  <a:pt x="6335624" y="4780516"/>
                </a:lnTo>
                <a:lnTo>
                  <a:pt x="0" y="47805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3" name="Group 3"/>
          <p:cNvGrpSpPr/>
          <p:nvPr/>
        </p:nvGrpSpPr>
        <p:grpSpPr>
          <a:xfrm>
            <a:off x="1028700" y="8070391"/>
            <a:ext cx="1189812" cy="1187909"/>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E5BB2"/>
            </a:solidFill>
          </p:spPr>
          <p:txBody>
            <a:bodyPr/>
            <a:lstStyle/>
            <a:p>
              <a:endParaRPr lang="vi-VN"/>
            </a:p>
          </p:txBody>
        </p:sp>
      </p:grpSp>
      <p:grpSp>
        <p:nvGrpSpPr>
          <p:cNvPr id="5" name="Group 5"/>
          <p:cNvGrpSpPr/>
          <p:nvPr/>
        </p:nvGrpSpPr>
        <p:grpSpPr>
          <a:xfrm rot="-10800000">
            <a:off x="16069488" y="1028700"/>
            <a:ext cx="1189812" cy="11879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E5BB2"/>
            </a:solidFill>
          </p:spPr>
          <p:txBody>
            <a:bodyPr/>
            <a:lstStyle/>
            <a:p>
              <a:endParaRPr lang="vi-VN"/>
            </a:p>
          </p:txBody>
        </p:sp>
      </p:grpSp>
      <p:sp>
        <p:nvSpPr>
          <p:cNvPr id="7" name="AutoShape 7"/>
          <p:cNvSpPr/>
          <p:nvPr/>
        </p:nvSpPr>
        <p:spPr>
          <a:xfrm>
            <a:off x="1028700" y="9248775"/>
            <a:ext cx="16230600" cy="0"/>
          </a:xfrm>
          <a:prstGeom prst="line">
            <a:avLst/>
          </a:prstGeom>
          <a:ln w="9525" cap="flat">
            <a:solidFill>
              <a:srgbClr val="000000"/>
            </a:solidFill>
            <a:prstDash val="solid"/>
            <a:headEnd type="none" w="sm" len="sm"/>
            <a:tailEnd type="none" w="sm" len="sm"/>
          </a:ln>
        </p:spPr>
        <p:txBody>
          <a:bodyPr/>
          <a:lstStyle/>
          <a:p>
            <a:endParaRPr lang="vi-VN"/>
          </a:p>
        </p:txBody>
      </p:sp>
      <p:sp>
        <p:nvSpPr>
          <p:cNvPr id="8" name="AutoShape 8"/>
          <p:cNvSpPr/>
          <p:nvPr/>
        </p:nvSpPr>
        <p:spPr>
          <a:xfrm>
            <a:off x="1028700" y="1028700"/>
            <a:ext cx="16230600" cy="0"/>
          </a:xfrm>
          <a:prstGeom prst="line">
            <a:avLst/>
          </a:prstGeom>
          <a:ln w="9525" cap="flat">
            <a:solidFill>
              <a:srgbClr val="000000"/>
            </a:solidFill>
            <a:prstDash val="solid"/>
            <a:headEnd type="none" w="sm" len="sm"/>
            <a:tailEnd type="none" w="sm" len="sm"/>
          </a:ln>
        </p:spPr>
        <p:txBody>
          <a:bodyPr/>
          <a:lstStyle/>
          <a:p>
            <a:endParaRPr lang="vi-VN"/>
          </a:p>
        </p:txBody>
      </p:sp>
      <p:sp>
        <p:nvSpPr>
          <p:cNvPr id="9" name="Freeform 9"/>
          <p:cNvSpPr/>
          <p:nvPr/>
        </p:nvSpPr>
        <p:spPr>
          <a:xfrm>
            <a:off x="1242760" y="1534592"/>
            <a:ext cx="582814" cy="682017"/>
          </a:xfrm>
          <a:custGeom>
            <a:avLst/>
            <a:gdLst/>
            <a:ahLst/>
            <a:cxnLst/>
            <a:rect l="l" t="t" r="r" b="b"/>
            <a:pathLst>
              <a:path w="582814" h="682017">
                <a:moveTo>
                  <a:pt x="0" y="0"/>
                </a:moveTo>
                <a:lnTo>
                  <a:pt x="582815" y="0"/>
                </a:lnTo>
                <a:lnTo>
                  <a:pt x="582815" y="682017"/>
                </a:lnTo>
                <a:lnTo>
                  <a:pt x="0" y="6820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0" name="TextBox 10"/>
          <p:cNvSpPr txBox="1"/>
          <p:nvPr/>
        </p:nvSpPr>
        <p:spPr>
          <a:xfrm>
            <a:off x="2247818" y="6562156"/>
            <a:ext cx="6207382" cy="556895"/>
          </a:xfrm>
          <a:prstGeom prst="rect">
            <a:avLst/>
          </a:prstGeom>
        </p:spPr>
        <p:txBody>
          <a:bodyPr lIns="0" tIns="0" rIns="0" bIns="0" rtlCol="0" anchor="t">
            <a:spAutoFit/>
          </a:bodyPr>
          <a:lstStyle/>
          <a:p>
            <a:pPr algn="ctr">
              <a:lnSpc>
                <a:spcPts val="4479"/>
              </a:lnSpc>
            </a:pPr>
            <a:r>
              <a:rPr lang="en-US" sz="3199" spc="95">
                <a:solidFill>
                  <a:srgbClr val="000000"/>
                </a:solidFill>
                <a:latin typeface="Roboto"/>
              </a:rPr>
              <a:t>Trí tuệ nhân tạo</a:t>
            </a:r>
          </a:p>
        </p:txBody>
      </p:sp>
      <p:sp>
        <p:nvSpPr>
          <p:cNvPr id="11" name="TextBox 11"/>
          <p:cNvSpPr txBox="1"/>
          <p:nvPr/>
        </p:nvSpPr>
        <p:spPr>
          <a:xfrm>
            <a:off x="1242760" y="3011225"/>
            <a:ext cx="8217498" cy="3027056"/>
          </a:xfrm>
          <a:prstGeom prst="rect">
            <a:avLst/>
          </a:prstGeom>
        </p:spPr>
        <p:txBody>
          <a:bodyPr lIns="0" tIns="0" rIns="0" bIns="0" rtlCol="0" anchor="t">
            <a:spAutoFit/>
          </a:bodyPr>
          <a:lstStyle/>
          <a:p>
            <a:pPr marL="0" lvl="0" indent="0" algn="ctr">
              <a:lnSpc>
                <a:spcPts val="7800"/>
              </a:lnSpc>
            </a:pPr>
            <a:r>
              <a:rPr lang="en-US" sz="7800" spc="234">
                <a:solidFill>
                  <a:srgbClr val="000000"/>
                </a:solidFill>
                <a:latin typeface="Montserrat Ultra-Bold"/>
              </a:rPr>
              <a:t>Cost-aware Targeted Viral Marketing</a:t>
            </a:r>
          </a:p>
        </p:txBody>
      </p:sp>
      <p:sp>
        <p:nvSpPr>
          <p:cNvPr id="12" name="TextBox 12"/>
          <p:cNvSpPr txBox="1"/>
          <p:nvPr/>
        </p:nvSpPr>
        <p:spPr>
          <a:xfrm>
            <a:off x="2018487" y="1554290"/>
            <a:ext cx="2374163" cy="709295"/>
          </a:xfrm>
          <a:prstGeom prst="rect">
            <a:avLst/>
          </a:prstGeom>
        </p:spPr>
        <p:txBody>
          <a:bodyPr lIns="0" tIns="0" rIns="0" bIns="0" rtlCol="0" anchor="t">
            <a:spAutoFit/>
          </a:bodyPr>
          <a:lstStyle/>
          <a:p>
            <a:pPr marL="0" lvl="0" indent="0">
              <a:lnSpc>
                <a:spcPts val="2799"/>
              </a:lnSpc>
            </a:pPr>
            <a:r>
              <a:rPr lang="en-US" sz="2799" spc="279">
                <a:solidFill>
                  <a:srgbClr val="000000"/>
                </a:solidFill>
                <a:latin typeface="Montserrat Ultra-Bold"/>
              </a:rPr>
              <a:t>NHÓM 2 B14D52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70076"/>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04AAD"/>
            </a:solidFill>
          </p:spPr>
          <p:txBody>
            <a:bodyPr/>
            <a:lstStyle/>
            <a:p>
              <a:endParaRPr lang="vi-VN"/>
            </a:p>
          </p:txBody>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endParaRPr/>
            </a:p>
          </p:txBody>
        </p:sp>
      </p:grpSp>
      <p:grpSp>
        <p:nvGrpSpPr>
          <p:cNvPr id="5" name="Group 5"/>
          <p:cNvGrpSpPr/>
          <p:nvPr/>
        </p:nvGrpSpPr>
        <p:grpSpPr>
          <a:xfrm>
            <a:off x="1028700" y="5635941"/>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04AAD"/>
            </a:solidFill>
          </p:spPr>
          <p:txBody>
            <a:bodyPr/>
            <a:lstStyle/>
            <a:p>
              <a:endParaRPr lang="vi-VN"/>
            </a:p>
          </p:txBody>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endParaRPr/>
            </a:p>
          </p:txBody>
        </p:sp>
      </p:grpSp>
      <p:grpSp>
        <p:nvGrpSpPr>
          <p:cNvPr id="8" name="Group 8"/>
          <p:cNvGrpSpPr/>
          <p:nvPr/>
        </p:nvGrpSpPr>
        <p:grpSpPr>
          <a:xfrm>
            <a:off x="1028700" y="7892281"/>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04AAD"/>
            </a:solidFill>
          </p:spPr>
          <p:txBody>
            <a:bodyPr/>
            <a:lstStyle/>
            <a:p>
              <a:endParaRPr lang="vi-VN"/>
            </a:p>
          </p:txBody>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endParaRPr/>
            </a:p>
          </p:txBody>
        </p:sp>
      </p:grpSp>
      <p:grpSp>
        <p:nvGrpSpPr>
          <p:cNvPr id="11" name="Group 11"/>
          <p:cNvGrpSpPr>
            <a:grpSpLocks noChangeAspect="1"/>
          </p:cNvGrpSpPr>
          <p:nvPr/>
        </p:nvGrpSpPr>
        <p:grpSpPr>
          <a:xfrm>
            <a:off x="9849873" y="3023198"/>
            <a:ext cx="6235102" cy="6235102"/>
            <a:chOff x="0" y="0"/>
            <a:chExt cx="6350000" cy="6350000"/>
          </a:xfrm>
        </p:grpSpPr>
        <p:sp>
          <p:nvSpPr>
            <p:cNvPr id="12" name="Freeform 12"/>
            <p:cNvSpPr/>
            <p:nvPr/>
          </p:nvSpPr>
          <p:spPr>
            <a:xfrm>
              <a:off x="0" y="0"/>
              <a:ext cx="6350000" cy="6347460"/>
            </a:xfrm>
            <a:custGeom>
              <a:avLst/>
              <a:gdLst/>
              <a:ahLst/>
              <a:cxnLst/>
              <a:rect l="l" t="t" r="r" b="b"/>
              <a:pathLst>
                <a:path w="6350000" h="634746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004AAD"/>
            </a:solidFill>
          </p:spPr>
          <p:txBody>
            <a:bodyPr/>
            <a:lstStyle/>
            <a:p>
              <a:endParaRPr lang="vi-VN"/>
            </a:p>
          </p:txBody>
        </p:sp>
        <p:sp>
          <p:nvSpPr>
            <p:cNvPr id="13" name="Freeform 13"/>
            <p:cNvSpPr/>
            <p:nvPr/>
          </p:nvSpPr>
          <p:spPr>
            <a:xfrm>
              <a:off x="358140" y="358140"/>
              <a:ext cx="5632450" cy="5633720"/>
            </a:xfrm>
            <a:custGeom>
              <a:avLst/>
              <a:gdLst/>
              <a:ahLst/>
              <a:cxnLst/>
              <a:rect l="l" t="t" r="r" b="b"/>
              <a:pathLst>
                <a:path w="5632450" h="5633720">
                  <a:moveTo>
                    <a:pt x="0" y="0"/>
                  </a:moveTo>
                  <a:lnTo>
                    <a:pt x="5632450" y="0"/>
                  </a:lnTo>
                  <a:lnTo>
                    <a:pt x="5632450" y="5633720"/>
                  </a:lnTo>
                  <a:lnTo>
                    <a:pt x="0" y="5633720"/>
                  </a:lnTo>
                  <a:close/>
                </a:path>
              </a:pathLst>
            </a:custGeom>
            <a:blipFill>
              <a:blip r:embed="rId3"/>
              <a:stretch>
                <a:fillRect l="-29299" r="-29299"/>
              </a:stretch>
            </a:blipFill>
          </p:spPr>
          <p:txBody>
            <a:bodyPr/>
            <a:lstStyle/>
            <a:p>
              <a:endParaRPr lang="vi-VN"/>
            </a:p>
          </p:txBody>
        </p:sp>
      </p:grpSp>
      <p:sp>
        <p:nvSpPr>
          <p:cNvPr id="14" name="TextBox 14"/>
          <p:cNvSpPr txBox="1"/>
          <p:nvPr/>
        </p:nvSpPr>
        <p:spPr>
          <a:xfrm>
            <a:off x="2203025" y="847725"/>
            <a:ext cx="13881950" cy="1552575"/>
          </a:xfrm>
          <a:prstGeom prst="rect">
            <a:avLst/>
          </a:prstGeom>
        </p:spPr>
        <p:txBody>
          <a:bodyPr lIns="0" tIns="0" rIns="0" bIns="0" rtlCol="0" anchor="t">
            <a:spAutoFit/>
          </a:bodyPr>
          <a:lstStyle/>
          <a:p>
            <a:pPr algn="ctr">
              <a:lnSpc>
                <a:spcPts val="12599"/>
              </a:lnSpc>
            </a:pPr>
            <a:r>
              <a:rPr lang="en-US" sz="9000" dirty="0">
                <a:solidFill>
                  <a:schemeClr val="accent1"/>
                </a:solidFill>
                <a:latin typeface="Roboto Bold"/>
              </a:rPr>
              <a:t>Online Social Networks</a:t>
            </a:r>
          </a:p>
        </p:txBody>
      </p:sp>
      <p:sp>
        <p:nvSpPr>
          <p:cNvPr id="15" name="TextBox 15"/>
          <p:cNvSpPr txBox="1"/>
          <p:nvPr/>
        </p:nvSpPr>
        <p:spPr>
          <a:xfrm>
            <a:off x="3698875" y="3387439"/>
            <a:ext cx="4489187" cy="138430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Roboto Condensed"/>
              </a:rPr>
              <a:t>G= (V; E; c, b, w), chi phí c(u) và lợi ích b(u)</a:t>
            </a:r>
          </a:p>
        </p:txBody>
      </p:sp>
      <p:sp>
        <p:nvSpPr>
          <p:cNvPr id="16" name="TextBox 16"/>
          <p:cNvSpPr txBox="1"/>
          <p:nvPr/>
        </p:nvSpPr>
        <p:spPr>
          <a:xfrm>
            <a:off x="3698875" y="5648542"/>
            <a:ext cx="4489187" cy="138430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Roboto Condensed"/>
              </a:rPr>
              <a:t>Ngân sách B &gt; 0, tập hạt S ⊆ V</a:t>
            </a:r>
          </a:p>
        </p:txBody>
      </p:sp>
      <p:sp>
        <p:nvSpPr>
          <p:cNvPr id="17" name="TextBox 17"/>
          <p:cNvSpPr txBox="1"/>
          <p:nvPr/>
        </p:nvSpPr>
        <p:spPr>
          <a:xfrm>
            <a:off x="3698875" y="8210389"/>
            <a:ext cx="4489187"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Roboto Condensed"/>
              </a:rPr>
              <a:t>c(S) ≤ 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70076"/>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04AAD"/>
            </a:solidFill>
          </p:spPr>
          <p:txBody>
            <a:bodyPr/>
            <a:lstStyle/>
            <a:p>
              <a:endParaRPr lang="vi-VN"/>
            </a:p>
          </p:txBody>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endParaRPr/>
            </a:p>
          </p:txBody>
        </p:sp>
      </p:grpSp>
      <p:grpSp>
        <p:nvGrpSpPr>
          <p:cNvPr id="5" name="Group 5"/>
          <p:cNvGrpSpPr/>
          <p:nvPr/>
        </p:nvGrpSpPr>
        <p:grpSpPr>
          <a:xfrm>
            <a:off x="1028700" y="5635941"/>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04AAD"/>
            </a:solidFill>
          </p:spPr>
          <p:txBody>
            <a:bodyPr/>
            <a:lstStyle/>
            <a:p>
              <a:endParaRPr lang="vi-VN"/>
            </a:p>
          </p:txBody>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endParaRPr/>
            </a:p>
          </p:txBody>
        </p:sp>
      </p:grpSp>
      <p:grpSp>
        <p:nvGrpSpPr>
          <p:cNvPr id="8" name="Group 8"/>
          <p:cNvGrpSpPr/>
          <p:nvPr/>
        </p:nvGrpSpPr>
        <p:grpSpPr>
          <a:xfrm>
            <a:off x="1028700" y="7892281"/>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04AAD"/>
            </a:solidFill>
          </p:spPr>
          <p:txBody>
            <a:bodyPr/>
            <a:lstStyle/>
            <a:p>
              <a:endParaRPr lang="vi-VN"/>
            </a:p>
          </p:txBody>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endParaRPr/>
            </a:p>
          </p:txBody>
        </p:sp>
      </p:grpSp>
      <p:grpSp>
        <p:nvGrpSpPr>
          <p:cNvPr id="11" name="Group 11"/>
          <p:cNvGrpSpPr>
            <a:grpSpLocks noChangeAspect="1"/>
          </p:cNvGrpSpPr>
          <p:nvPr/>
        </p:nvGrpSpPr>
        <p:grpSpPr>
          <a:xfrm>
            <a:off x="9849873" y="3023198"/>
            <a:ext cx="6235102" cy="6235102"/>
            <a:chOff x="0" y="0"/>
            <a:chExt cx="6350000" cy="6350000"/>
          </a:xfrm>
        </p:grpSpPr>
        <p:sp>
          <p:nvSpPr>
            <p:cNvPr id="12" name="Freeform 12"/>
            <p:cNvSpPr/>
            <p:nvPr/>
          </p:nvSpPr>
          <p:spPr>
            <a:xfrm>
              <a:off x="0" y="0"/>
              <a:ext cx="6350000" cy="6347460"/>
            </a:xfrm>
            <a:custGeom>
              <a:avLst/>
              <a:gdLst/>
              <a:ahLst/>
              <a:cxnLst/>
              <a:rect l="l" t="t" r="r" b="b"/>
              <a:pathLst>
                <a:path w="6350000" h="634746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004AAD"/>
            </a:solidFill>
          </p:spPr>
          <p:txBody>
            <a:bodyPr/>
            <a:lstStyle/>
            <a:p>
              <a:endParaRPr lang="vi-VN"/>
            </a:p>
          </p:txBody>
        </p:sp>
        <p:sp>
          <p:nvSpPr>
            <p:cNvPr id="13" name="Freeform 13"/>
            <p:cNvSpPr/>
            <p:nvPr/>
          </p:nvSpPr>
          <p:spPr>
            <a:xfrm>
              <a:off x="358140" y="358140"/>
              <a:ext cx="5632450" cy="5633720"/>
            </a:xfrm>
            <a:custGeom>
              <a:avLst/>
              <a:gdLst/>
              <a:ahLst/>
              <a:cxnLst/>
              <a:rect l="l" t="t" r="r" b="b"/>
              <a:pathLst>
                <a:path w="5632450" h="5633720">
                  <a:moveTo>
                    <a:pt x="0" y="0"/>
                  </a:moveTo>
                  <a:lnTo>
                    <a:pt x="5632450" y="0"/>
                  </a:lnTo>
                  <a:lnTo>
                    <a:pt x="5632450" y="5633720"/>
                  </a:lnTo>
                  <a:lnTo>
                    <a:pt x="0" y="5633720"/>
                  </a:lnTo>
                  <a:close/>
                </a:path>
              </a:pathLst>
            </a:custGeom>
            <a:blipFill>
              <a:blip r:embed="rId3"/>
              <a:stretch>
                <a:fillRect l="-29299" r="-29299"/>
              </a:stretch>
            </a:blipFill>
          </p:spPr>
          <p:txBody>
            <a:bodyPr/>
            <a:lstStyle/>
            <a:p>
              <a:endParaRPr lang="vi-VN"/>
            </a:p>
          </p:txBody>
        </p:sp>
      </p:grpSp>
      <p:sp>
        <p:nvSpPr>
          <p:cNvPr id="14" name="TextBox 14"/>
          <p:cNvSpPr txBox="1"/>
          <p:nvPr/>
        </p:nvSpPr>
        <p:spPr>
          <a:xfrm>
            <a:off x="2203025" y="847725"/>
            <a:ext cx="13881950" cy="1552575"/>
          </a:xfrm>
          <a:prstGeom prst="rect">
            <a:avLst/>
          </a:prstGeom>
        </p:spPr>
        <p:txBody>
          <a:bodyPr lIns="0" tIns="0" rIns="0" bIns="0" rtlCol="0" anchor="t">
            <a:spAutoFit/>
          </a:bodyPr>
          <a:lstStyle/>
          <a:p>
            <a:pPr algn="ctr">
              <a:lnSpc>
                <a:spcPts val="12599"/>
              </a:lnSpc>
            </a:pPr>
            <a:r>
              <a:rPr lang="en-US" sz="9000" dirty="0">
                <a:solidFill>
                  <a:schemeClr val="accent1"/>
                </a:solidFill>
                <a:latin typeface="Roboto Bold"/>
              </a:rPr>
              <a:t>Online Social Networks</a:t>
            </a:r>
          </a:p>
        </p:txBody>
      </p:sp>
      <p:sp>
        <p:nvSpPr>
          <p:cNvPr id="15" name="TextBox 15"/>
          <p:cNvSpPr txBox="1"/>
          <p:nvPr/>
        </p:nvSpPr>
        <p:spPr>
          <a:xfrm>
            <a:off x="3698875" y="3546189"/>
            <a:ext cx="5716095" cy="10668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Influence Maximization (IM): c(u) = 1 và b(u) = 1 với mọi u thuộc V</a:t>
            </a:r>
          </a:p>
        </p:txBody>
      </p:sp>
      <p:sp>
        <p:nvSpPr>
          <p:cNvPr id="16" name="TextBox 16"/>
          <p:cNvSpPr txBox="1"/>
          <p:nvPr/>
        </p:nvSpPr>
        <p:spPr>
          <a:xfrm>
            <a:off x="3698875" y="5540592"/>
            <a:ext cx="5716095" cy="16002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Budgeted Influence Maximization (BIM): tối đa hoá I(S). b(u) = 1 với mọi u thuộc V</a:t>
            </a:r>
          </a:p>
        </p:txBody>
      </p:sp>
      <p:sp>
        <p:nvSpPr>
          <p:cNvPr id="17" name="TextBox 17"/>
          <p:cNvSpPr txBox="1"/>
          <p:nvPr/>
        </p:nvSpPr>
        <p:spPr>
          <a:xfrm>
            <a:off x="3698875" y="7750014"/>
            <a:ext cx="5716095" cy="160020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Targeted Viral Marketing (TVM): c(u) = 1 với mọi u thuộc V, lợi ích c(v) = 1 nếu v thuộc T, c(w) = 0 còn lại</a:t>
            </a:r>
          </a:p>
        </p:txBody>
      </p:sp>
      <p:sp>
        <p:nvSpPr>
          <p:cNvPr id="18" name="TextBox 18"/>
          <p:cNvSpPr txBox="1"/>
          <p:nvPr/>
        </p:nvSpPr>
        <p:spPr>
          <a:xfrm>
            <a:off x="11324487" y="9418044"/>
            <a:ext cx="3285874"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Roboto Condensed"/>
              </a:rPr>
              <a:t>G= (V; E; c, b, 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3556502"/>
            <a:ext cx="7087021" cy="5777998"/>
            <a:chOff x="0" y="0"/>
            <a:chExt cx="2585364" cy="2107829"/>
          </a:xfrm>
        </p:grpSpPr>
        <p:sp>
          <p:nvSpPr>
            <p:cNvPr id="3" name="Freeform 3"/>
            <p:cNvSpPr/>
            <p:nvPr/>
          </p:nvSpPr>
          <p:spPr>
            <a:xfrm>
              <a:off x="0" y="0"/>
              <a:ext cx="2585364" cy="2107829"/>
            </a:xfrm>
            <a:custGeom>
              <a:avLst/>
              <a:gdLst/>
              <a:ahLst/>
              <a:cxnLst/>
              <a:rect l="l" t="t" r="r" b="b"/>
              <a:pathLst>
                <a:path w="2585364" h="2107829">
                  <a:moveTo>
                    <a:pt x="0" y="0"/>
                  </a:moveTo>
                  <a:lnTo>
                    <a:pt x="2585364" y="0"/>
                  </a:lnTo>
                  <a:lnTo>
                    <a:pt x="2585364" y="2107829"/>
                  </a:lnTo>
                  <a:lnTo>
                    <a:pt x="0" y="2107829"/>
                  </a:lnTo>
                  <a:close/>
                </a:path>
              </a:pathLst>
            </a:custGeom>
            <a:solidFill>
              <a:srgbClr val="FFFFFF"/>
            </a:solidFill>
          </p:spPr>
          <p:txBody>
            <a:bodyPr/>
            <a:lstStyle/>
            <a:p>
              <a:endParaRPr lang="vi-VN"/>
            </a:p>
          </p:txBody>
        </p:sp>
      </p:grpSp>
      <p:sp>
        <p:nvSpPr>
          <p:cNvPr id="4" name="Freeform 4"/>
          <p:cNvSpPr/>
          <p:nvPr/>
        </p:nvSpPr>
        <p:spPr>
          <a:xfrm>
            <a:off x="2215145" y="3953364"/>
            <a:ext cx="4467721" cy="4984273"/>
          </a:xfrm>
          <a:custGeom>
            <a:avLst/>
            <a:gdLst/>
            <a:ahLst/>
            <a:cxnLst/>
            <a:rect l="l" t="t" r="r" b="b"/>
            <a:pathLst>
              <a:path w="4467721" h="4984273">
                <a:moveTo>
                  <a:pt x="0" y="0"/>
                </a:moveTo>
                <a:lnTo>
                  <a:pt x="4467721" y="0"/>
                </a:lnTo>
                <a:lnTo>
                  <a:pt x="4467721" y="4984274"/>
                </a:lnTo>
                <a:lnTo>
                  <a:pt x="0" y="4984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TextBox 5"/>
          <p:cNvSpPr txBox="1"/>
          <p:nvPr/>
        </p:nvSpPr>
        <p:spPr>
          <a:xfrm>
            <a:off x="8492152" y="4679084"/>
            <a:ext cx="8298294" cy="2514600"/>
          </a:xfrm>
          <a:prstGeom prst="rect">
            <a:avLst/>
          </a:prstGeom>
        </p:spPr>
        <p:txBody>
          <a:bodyPr lIns="0" tIns="0" rIns="0" bIns="0" rtlCol="0" anchor="t">
            <a:spAutoFit/>
          </a:bodyPr>
          <a:lstStyle/>
          <a:p>
            <a:pPr>
              <a:lnSpc>
                <a:spcPts val="9960"/>
              </a:lnSpc>
            </a:pPr>
            <a:r>
              <a:rPr lang="en-US" sz="8300">
                <a:solidFill>
                  <a:srgbClr val="003EA8"/>
                </a:solidFill>
                <a:latin typeface="Muli Bold"/>
              </a:rPr>
              <a:t>II. BỐI CẢNH LIÊN QUAN</a:t>
            </a:r>
          </a:p>
        </p:txBody>
      </p:sp>
      <p:sp>
        <p:nvSpPr>
          <p:cNvPr id="6" name="Freeform 6"/>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1994337" y="561981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a:off x="6462058" y="4510359"/>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3950" y="1832029"/>
            <a:ext cx="7706695" cy="6622941"/>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3EA8"/>
            </a:solidFill>
          </p:spPr>
          <p:txBody>
            <a:bodyPr/>
            <a:lstStyle/>
            <a:p>
              <a:endParaRPr lang="vi-V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5400000">
            <a:off x="7018380" y="5086350"/>
            <a:ext cx="5845101" cy="0"/>
          </a:xfrm>
          <a:prstGeom prst="line">
            <a:avLst/>
          </a:prstGeom>
          <a:ln w="114300" cap="flat">
            <a:solidFill>
              <a:srgbClr val="004AAD"/>
            </a:solidFill>
            <a:prstDash val="solid"/>
            <a:headEnd type="none" w="sm" len="sm"/>
            <a:tailEnd type="none" w="sm" len="sm"/>
          </a:ln>
        </p:spPr>
        <p:txBody>
          <a:bodyPr/>
          <a:lstStyle/>
          <a:p>
            <a:endParaRPr lang="vi-VN"/>
          </a:p>
        </p:txBody>
      </p:sp>
      <p:grpSp>
        <p:nvGrpSpPr>
          <p:cNvPr id="6" name="Group 6"/>
          <p:cNvGrpSpPr/>
          <p:nvPr/>
        </p:nvGrpSpPr>
        <p:grpSpPr>
          <a:xfrm>
            <a:off x="9669200" y="2973523"/>
            <a:ext cx="543461" cy="467036"/>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3EA8"/>
            </a:solidFill>
          </p:spPr>
          <p:txBody>
            <a:bodyPr/>
            <a:lstStyle/>
            <a:p>
              <a:endParaRPr lang="vi-VN"/>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669200" y="6758048"/>
            <a:ext cx="543461" cy="467036"/>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39598"/>
            </a:solidFill>
          </p:spPr>
          <p:txBody>
            <a:bodyPr/>
            <a:lstStyle/>
            <a:p>
              <a:endParaRPr lang="vi-VN"/>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546426" y="2425991"/>
            <a:ext cx="6712874" cy="1562099"/>
            <a:chOff x="0" y="0"/>
            <a:chExt cx="3001693" cy="698500"/>
          </a:xfrm>
        </p:grpSpPr>
        <p:sp>
          <p:nvSpPr>
            <p:cNvPr id="13" name="Freeform 13"/>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003EA8"/>
            </a:solidFill>
          </p:spPr>
          <p:txBody>
            <a:bodyPr/>
            <a:lstStyle/>
            <a:p>
              <a:endParaRPr lang="vi-VN"/>
            </a:p>
          </p:txBody>
        </p:sp>
        <p:sp>
          <p:nvSpPr>
            <p:cNvPr id="14" name="TextBox 14"/>
            <p:cNvSpPr txBox="1"/>
            <p:nvPr/>
          </p:nvSpPr>
          <p:spPr>
            <a:xfrm>
              <a:off x="114300" y="-38100"/>
              <a:ext cx="2773093" cy="7366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546426" y="6210517"/>
            <a:ext cx="6712874" cy="1562099"/>
            <a:chOff x="0" y="0"/>
            <a:chExt cx="3001693" cy="698500"/>
          </a:xfrm>
        </p:grpSpPr>
        <p:sp>
          <p:nvSpPr>
            <p:cNvPr id="16" name="Freeform 16"/>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969393"/>
            </a:solidFill>
          </p:spPr>
          <p:txBody>
            <a:bodyPr/>
            <a:lstStyle/>
            <a:p>
              <a:endParaRPr lang="vi-VN"/>
            </a:p>
          </p:txBody>
        </p:sp>
        <p:sp>
          <p:nvSpPr>
            <p:cNvPr id="17" name="TextBox 17"/>
            <p:cNvSpPr txBox="1"/>
            <p:nvPr/>
          </p:nvSpPr>
          <p:spPr>
            <a:xfrm>
              <a:off x="114300" y="-38100"/>
              <a:ext cx="2773093" cy="7366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853916" y="2690241"/>
            <a:ext cx="1202736" cy="1033601"/>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vi-VN"/>
            </a:p>
          </p:txBody>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853916" y="6474766"/>
            <a:ext cx="1202736" cy="1033601"/>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vi-VN"/>
            </a:p>
          </p:txBody>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337928" y="2387829"/>
            <a:ext cx="6534491" cy="5511342"/>
            <a:chOff x="0" y="0"/>
            <a:chExt cx="1721018" cy="1451547"/>
          </a:xfrm>
        </p:grpSpPr>
        <p:sp>
          <p:nvSpPr>
            <p:cNvPr id="25" name="Freeform 25"/>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003EA8"/>
            </a:solidFill>
          </p:spPr>
          <p:txBody>
            <a:bodyPr/>
            <a:lstStyle/>
            <a:p>
              <a:endParaRPr lang="vi-VN"/>
            </a:p>
          </p:txBody>
        </p:sp>
        <p:sp>
          <p:nvSpPr>
            <p:cNvPr id="26" name="TextBox 26"/>
            <p:cNvSpPr txBox="1"/>
            <p:nvPr/>
          </p:nvSpPr>
          <p:spPr>
            <a:xfrm>
              <a:off x="0" y="-38100"/>
              <a:ext cx="1721018"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1038153" y="0"/>
            <a:ext cx="4393457" cy="839228"/>
            <a:chOff x="0" y="0"/>
            <a:chExt cx="1157124" cy="221031"/>
          </a:xfrm>
        </p:grpSpPr>
        <p:sp>
          <p:nvSpPr>
            <p:cNvPr id="28" name="Freeform 28"/>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03EA8"/>
            </a:solidFill>
          </p:spPr>
          <p:txBody>
            <a:bodyPr/>
            <a:lstStyle/>
            <a:p>
              <a:endParaRPr lang="vi-VN"/>
            </a:p>
          </p:txBody>
        </p:sp>
        <p:sp>
          <p:nvSpPr>
            <p:cNvPr id="29" name="TextBox 29"/>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1727014" y="9447772"/>
            <a:ext cx="4393457" cy="839228"/>
            <a:chOff x="0" y="0"/>
            <a:chExt cx="1157124" cy="221031"/>
          </a:xfrm>
        </p:grpSpPr>
        <p:sp>
          <p:nvSpPr>
            <p:cNvPr id="31" name="Freeform 31"/>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03EA8"/>
            </a:solidFill>
          </p:spPr>
          <p:txBody>
            <a:bodyPr/>
            <a:lstStyle/>
            <a:p>
              <a:endParaRPr lang="vi-VN"/>
            </a:p>
          </p:txBody>
        </p:sp>
        <p:sp>
          <p:nvSpPr>
            <p:cNvPr id="32" name="TextBox 32"/>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2479025" y="-189472"/>
            <a:ext cx="2664422" cy="1218172"/>
            <a:chOff x="0" y="0"/>
            <a:chExt cx="483446" cy="221031"/>
          </a:xfrm>
        </p:grpSpPr>
        <p:sp>
          <p:nvSpPr>
            <p:cNvPr id="34" name="Freeform 3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txBody>
            <a:bodyPr/>
            <a:lstStyle/>
            <a:p>
              <a:endParaRPr lang="vi-VN"/>
            </a:p>
          </p:txBody>
        </p:sp>
        <p:sp>
          <p:nvSpPr>
            <p:cNvPr id="35" name="TextBox 35"/>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5244191" y="9258300"/>
            <a:ext cx="2664422" cy="1218172"/>
            <a:chOff x="0" y="0"/>
            <a:chExt cx="483446" cy="221031"/>
          </a:xfrm>
        </p:grpSpPr>
        <p:sp>
          <p:nvSpPr>
            <p:cNvPr id="37" name="Freeform 3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txBody>
            <a:bodyPr/>
            <a:lstStyle/>
            <a:p>
              <a:endParaRPr lang="vi-VN"/>
            </a:p>
          </p:txBody>
        </p:sp>
        <p:sp>
          <p:nvSpPr>
            <p:cNvPr id="38" name="TextBox 38"/>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4089434" y="-189472"/>
            <a:ext cx="2664422" cy="1218172"/>
            <a:chOff x="0" y="0"/>
            <a:chExt cx="483446" cy="221031"/>
          </a:xfrm>
        </p:grpSpPr>
        <p:sp>
          <p:nvSpPr>
            <p:cNvPr id="40" name="Freeform 4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03EA8"/>
            </a:solidFill>
          </p:spPr>
          <p:txBody>
            <a:bodyPr/>
            <a:lstStyle/>
            <a:p>
              <a:endParaRPr lang="vi-VN"/>
            </a:p>
          </p:txBody>
        </p:sp>
        <p:sp>
          <p:nvSpPr>
            <p:cNvPr id="41" name="TextBox 41"/>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16854601" y="9258300"/>
            <a:ext cx="2664422" cy="1218172"/>
            <a:chOff x="0" y="0"/>
            <a:chExt cx="483446" cy="221031"/>
          </a:xfrm>
        </p:grpSpPr>
        <p:sp>
          <p:nvSpPr>
            <p:cNvPr id="43" name="Freeform 4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03EA8"/>
            </a:solidFill>
          </p:spPr>
          <p:txBody>
            <a:bodyPr/>
            <a:lstStyle/>
            <a:p>
              <a:endParaRPr lang="vi-VN"/>
            </a:p>
          </p:txBody>
        </p:sp>
        <p:sp>
          <p:nvSpPr>
            <p:cNvPr id="44" name="TextBox 44"/>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622671" y="2220949"/>
            <a:ext cx="6709253" cy="5845101"/>
            <a:chOff x="0" y="0"/>
            <a:chExt cx="6350000" cy="5532120"/>
          </a:xfrm>
        </p:grpSpPr>
        <p:sp>
          <p:nvSpPr>
            <p:cNvPr id="46" name="Freeform 46"/>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txBody>
            <a:bodyPr/>
            <a:lstStyle/>
            <a:p>
              <a:endParaRPr lang="vi-VN"/>
            </a:p>
          </p:txBody>
        </p:sp>
      </p:grpSp>
      <p:sp>
        <p:nvSpPr>
          <p:cNvPr id="47" name="AutoShape 47"/>
          <p:cNvSpPr/>
          <p:nvPr/>
        </p:nvSpPr>
        <p:spPr>
          <a:xfrm rot="-7193308">
            <a:off x="-497852" y="6516002"/>
            <a:ext cx="3317663" cy="0"/>
          </a:xfrm>
          <a:prstGeom prst="line">
            <a:avLst/>
          </a:prstGeom>
          <a:ln w="85725" cap="flat">
            <a:solidFill>
              <a:srgbClr val="FFFFFF"/>
            </a:solidFill>
            <a:prstDash val="solid"/>
            <a:headEnd type="none" w="sm" len="sm"/>
            <a:tailEnd type="none" w="sm" len="sm"/>
          </a:ln>
        </p:spPr>
        <p:txBody>
          <a:bodyPr/>
          <a:lstStyle/>
          <a:p>
            <a:endParaRPr lang="vi-VN"/>
          </a:p>
        </p:txBody>
      </p:sp>
      <p:sp>
        <p:nvSpPr>
          <p:cNvPr id="48" name="AutoShape 48"/>
          <p:cNvSpPr/>
          <p:nvPr/>
        </p:nvSpPr>
        <p:spPr>
          <a:xfrm rot="-3598859">
            <a:off x="-501078" y="3680979"/>
            <a:ext cx="3317663" cy="0"/>
          </a:xfrm>
          <a:prstGeom prst="line">
            <a:avLst/>
          </a:prstGeom>
          <a:ln w="85725" cap="flat">
            <a:solidFill>
              <a:srgbClr val="FFFFFF"/>
            </a:solidFill>
            <a:prstDash val="solid"/>
            <a:headEnd type="none" w="sm" len="sm"/>
            <a:tailEnd type="none" w="sm" len="sm"/>
          </a:ln>
        </p:spPr>
        <p:txBody>
          <a:bodyPr/>
          <a:lstStyle/>
          <a:p>
            <a:endParaRPr lang="vi-VN"/>
          </a:p>
        </p:txBody>
      </p:sp>
      <p:sp>
        <p:nvSpPr>
          <p:cNvPr id="49" name="TextBox 49"/>
          <p:cNvSpPr txBox="1"/>
          <p:nvPr/>
        </p:nvSpPr>
        <p:spPr>
          <a:xfrm>
            <a:off x="2069177" y="3203575"/>
            <a:ext cx="5816242" cy="4098926"/>
          </a:xfrm>
          <a:prstGeom prst="rect">
            <a:avLst/>
          </a:prstGeom>
        </p:spPr>
        <p:txBody>
          <a:bodyPr lIns="0" tIns="0" rIns="0" bIns="0" rtlCol="0" anchor="t">
            <a:spAutoFit/>
          </a:bodyPr>
          <a:lstStyle/>
          <a:p>
            <a:pPr algn="ctr">
              <a:lnSpc>
                <a:spcPts val="8000"/>
              </a:lnSpc>
            </a:pPr>
            <a:r>
              <a:rPr lang="en-US" sz="8000">
                <a:solidFill>
                  <a:srgbClr val="FFFFFF"/>
                </a:solidFill>
                <a:latin typeface="League Spartan"/>
              </a:rPr>
              <a:t>Reverse Influence Sampling (RIS)</a:t>
            </a:r>
          </a:p>
        </p:txBody>
      </p:sp>
      <p:sp>
        <p:nvSpPr>
          <p:cNvPr id="50" name="TextBox 50"/>
          <p:cNvSpPr txBox="1"/>
          <p:nvPr/>
        </p:nvSpPr>
        <p:spPr>
          <a:xfrm>
            <a:off x="11201511" y="2916373"/>
            <a:ext cx="507545" cy="4813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League Spartan"/>
              </a:rPr>
              <a:t>01</a:t>
            </a:r>
          </a:p>
        </p:txBody>
      </p:sp>
      <p:sp>
        <p:nvSpPr>
          <p:cNvPr id="51" name="TextBox 51"/>
          <p:cNvSpPr txBox="1"/>
          <p:nvPr/>
        </p:nvSpPr>
        <p:spPr>
          <a:xfrm>
            <a:off x="11166120" y="6743754"/>
            <a:ext cx="578328" cy="4813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League Spartan"/>
              </a:rPr>
              <a:t>02</a:t>
            </a:r>
          </a:p>
        </p:txBody>
      </p:sp>
      <p:sp>
        <p:nvSpPr>
          <p:cNvPr id="52" name="TextBox 52"/>
          <p:cNvSpPr txBox="1"/>
          <p:nvPr/>
        </p:nvSpPr>
        <p:spPr>
          <a:xfrm>
            <a:off x="12151924" y="2876460"/>
            <a:ext cx="4702677" cy="661162"/>
          </a:xfrm>
          <a:prstGeom prst="rect">
            <a:avLst/>
          </a:prstGeom>
        </p:spPr>
        <p:txBody>
          <a:bodyPr lIns="0" tIns="0" rIns="0" bIns="0" rtlCol="0" anchor="t">
            <a:spAutoFit/>
          </a:bodyPr>
          <a:lstStyle/>
          <a:p>
            <a:pPr>
              <a:lnSpc>
                <a:spcPts val="2683"/>
              </a:lnSpc>
            </a:pPr>
            <a:r>
              <a:rPr lang="en-US" sz="2199" spc="87">
                <a:solidFill>
                  <a:srgbClr val="FFFFFF"/>
                </a:solidFill>
                <a:latin typeface="Montserrat Semi-Bold"/>
              </a:rPr>
              <a:t>Tạo nhiều siêu cạnh ngẫu nhiên từ G</a:t>
            </a:r>
          </a:p>
        </p:txBody>
      </p:sp>
      <p:sp>
        <p:nvSpPr>
          <p:cNvPr id="53" name="TextBox 53"/>
          <p:cNvSpPr txBox="1"/>
          <p:nvPr/>
        </p:nvSpPr>
        <p:spPr>
          <a:xfrm>
            <a:off x="12151924" y="6682413"/>
            <a:ext cx="4702677" cy="661162"/>
          </a:xfrm>
          <a:prstGeom prst="rect">
            <a:avLst/>
          </a:prstGeom>
        </p:spPr>
        <p:txBody>
          <a:bodyPr lIns="0" tIns="0" rIns="0" bIns="0" rtlCol="0" anchor="t">
            <a:spAutoFit/>
          </a:bodyPr>
          <a:lstStyle/>
          <a:p>
            <a:pPr>
              <a:lnSpc>
                <a:spcPts val="2683"/>
              </a:lnSpc>
            </a:pPr>
            <a:r>
              <a:rPr lang="en-US" sz="2199" spc="87">
                <a:solidFill>
                  <a:srgbClr val="FFFFFF"/>
                </a:solidFill>
                <a:latin typeface="Montserrat Semi-Bold"/>
              </a:rPr>
              <a:t>Sử dụng thuật toán tham lam cho vấn đề Max-coverage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3038" y="1028700"/>
            <a:ext cx="9576262" cy="8229600"/>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3EA8"/>
            </a:solidFill>
          </p:spPr>
          <p:txBody>
            <a:bodyPr/>
            <a:lstStyle/>
            <a:p>
              <a:endParaRPr lang="vi-V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8464" y="2387829"/>
            <a:ext cx="18809900" cy="5511342"/>
            <a:chOff x="0" y="0"/>
            <a:chExt cx="4954048" cy="1451547"/>
          </a:xfrm>
        </p:grpSpPr>
        <p:sp>
          <p:nvSpPr>
            <p:cNvPr id="6" name="Freeform 6"/>
            <p:cNvSpPr/>
            <p:nvPr/>
          </p:nvSpPr>
          <p:spPr>
            <a:xfrm>
              <a:off x="0" y="0"/>
              <a:ext cx="4954048" cy="1451547"/>
            </a:xfrm>
            <a:custGeom>
              <a:avLst/>
              <a:gdLst/>
              <a:ahLst/>
              <a:cxnLst/>
              <a:rect l="l" t="t" r="r" b="b"/>
              <a:pathLst>
                <a:path w="4954048" h="1451547">
                  <a:moveTo>
                    <a:pt x="0" y="0"/>
                  </a:moveTo>
                  <a:lnTo>
                    <a:pt x="4954048" y="0"/>
                  </a:lnTo>
                  <a:lnTo>
                    <a:pt x="4954048" y="1451547"/>
                  </a:lnTo>
                  <a:lnTo>
                    <a:pt x="0" y="1451547"/>
                  </a:lnTo>
                  <a:close/>
                </a:path>
              </a:pathLst>
            </a:custGeom>
            <a:solidFill>
              <a:srgbClr val="003EA8"/>
            </a:solidFill>
          </p:spPr>
          <p:txBody>
            <a:bodyPr/>
            <a:lstStyle/>
            <a:p>
              <a:endParaRPr lang="vi-VN"/>
            </a:p>
          </p:txBody>
        </p:sp>
        <p:sp>
          <p:nvSpPr>
            <p:cNvPr id="7" name="TextBox 7"/>
            <p:cNvSpPr txBox="1"/>
            <p:nvPr/>
          </p:nvSpPr>
          <p:spPr>
            <a:xfrm>
              <a:off x="0" y="-38100"/>
              <a:ext cx="4954048"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8302744" y="1511968"/>
            <a:ext cx="8336850" cy="7263064"/>
            <a:chOff x="0" y="0"/>
            <a:chExt cx="6350000" cy="5532120"/>
          </a:xfrm>
        </p:grpSpPr>
        <p:sp>
          <p:nvSpPr>
            <p:cNvPr id="9" name="Freeform 9"/>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txBody>
            <a:bodyPr/>
            <a:lstStyle/>
            <a:p>
              <a:endParaRPr lang="vi-VN"/>
            </a:p>
          </p:txBody>
        </p:sp>
      </p:grpSp>
      <p:grpSp>
        <p:nvGrpSpPr>
          <p:cNvPr id="10" name="Group 10"/>
          <p:cNvGrpSpPr/>
          <p:nvPr/>
        </p:nvGrpSpPr>
        <p:grpSpPr>
          <a:xfrm>
            <a:off x="-1038975" y="9447772"/>
            <a:ext cx="4393457" cy="839228"/>
            <a:chOff x="0" y="0"/>
            <a:chExt cx="1157124" cy="221031"/>
          </a:xfrm>
        </p:grpSpPr>
        <p:sp>
          <p:nvSpPr>
            <p:cNvPr id="11" name="Freeform 11"/>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03EA8"/>
            </a:solidFill>
          </p:spPr>
          <p:txBody>
            <a:bodyPr/>
            <a:lstStyle/>
            <a:p>
              <a:endParaRPr lang="vi-VN"/>
            </a:p>
          </p:txBody>
        </p:sp>
        <p:sp>
          <p:nvSpPr>
            <p:cNvPr id="12" name="TextBox 12"/>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478202" y="9258300"/>
            <a:ext cx="2664422" cy="1218172"/>
            <a:chOff x="0" y="0"/>
            <a:chExt cx="483446" cy="221031"/>
          </a:xfrm>
        </p:grpSpPr>
        <p:sp>
          <p:nvSpPr>
            <p:cNvPr id="14" name="Freeform 1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txBody>
            <a:bodyPr/>
            <a:lstStyle/>
            <a:p>
              <a:endParaRPr lang="vi-VN"/>
            </a:p>
          </p:txBody>
        </p:sp>
        <p:sp>
          <p:nvSpPr>
            <p:cNvPr id="15" name="TextBox 15"/>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4088612" y="9258300"/>
            <a:ext cx="2664422" cy="1218172"/>
            <a:chOff x="0" y="0"/>
            <a:chExt cx="483446" cy="221031"/>
          </a:xfrm>
        </p:grpSpPr>
        <p:sp>
          <p:nvSpPr>
            <p:cNvPr id="17" name="Freeform 1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03EA8"/>
            </a:solidFill>
          </p:spPr>
          <p:txBody>
            <a:bodyPr/>
            <a:lstStyle/>
            <a:p>
              <a:endParaRPr lang="vi-VN"/>
            </a:p>
          </p:txBody>
        </p:sp>
        <p:sp>
          <p:nvSpPr>
            <p:cNvPr id="18" name="TextBox 18"/>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9312619" y="3948768"/>
            <a:ext cx="6317100" cy="2470895"/>
          </a:xfrm>
          <a:custGeom>
            <a:avLst/>
            <a:gdLst/>
            <a:ahLst/>
            <a:cxnLst/>
            <a:rect l="l" t="t" r="r" b="b"/>
            <a:pathLst>
              <a:path w="6317100" h="2470895">
                <a:moveTo>
                  <a:pt x="0" y="0"/>
                </a:moveTo>
                <a:lnTo>
                  <a:pt x="6317100" y="0"/>
                </a:lnTo>
                <a:lnTo>
                  <a:pt x="6317100" y="2470895"/>
                </a:lnTo>
                <a:lnTo>
                  <a:pt x="0" y="2470895"/>
                </a:lnTo>
                <a:lnTo>
                  <a:pt x="0" y="0"/>
                </a:lnTo>
                <a:close/>
              </a:path>
            </a:pathLst>
          </a:custGeom>
          <a:blipFill>
            <a:blip r:embed="rId3"/>
            <a:stretch>
              <a:fillRect/>
            </a:stretch>
          </a:blipFill>
        </p:spPr>
        <p:txBody>
          <a:bodyPr/>
          <a:lstStyle/>
          <a:p>
            <a:endParaRPr lang="vi-VN"/>
          </a:p>
        </p:txBody>
      </p:sp>
      <p:sp>
        <p:nvSpPr>
          <p:cNvPr id="20" name="TextBox 20"/>
          <p:cNvSpPr txBox="1"/>
          <p:nvPr/>
        </p:nvSpPr>
        <p:spPr>
          <a:xfrm>
            <a:off x="1157753" y="2953460"/>
            <a:ext cx="6525285" cy="4280535"/>
          </a:xfrm>
          <a:prstGeom prst="rect">
            <a:avLst/>
          </a:prstGeom>
        </p:spPr>
        <p:txBody>
          <a:bodyPr lIns="0" tIns="0" rIns="0" bIns="0" rtlCol="0" anchor="t">
            <a:spAutoFit/>
          </a:bodyPr>
          <a:lstStyle/>
          <a:p>
            <a:pPr marL="690881" lvl="1" indent="-345440">
              <a:lnSpc>
                <a:spcPts val="5760"/>
              </a:lnSpc>
              <a:buFont typeface="Arial"/>
              <a:buChar char="•"/>
            </a:pPr>
            <a:r>
              <a:rPr lang="en-US" sz="3200" spc="128">
                <a:solidFill>
                  <a:srgbClr val="FFFFFF"/>
                </a:solidFill>
                <a:latin typeface="Montserrat Semi-Bold"/>
              </a:rPr>
              <a:t>Tạo nhiều siêu cạnh hơn cần thiết</a:t>
            </a:r>
          </a:p>
          <a:p>
            <a:pPr marL="690881" lvl="1" indent="-345440">
              <a:lnSpc>
                <a:spcPts val="5760"/>
              </a:lnSpc>
              <a:buFont typeface="Arial"/>
              <a:buChar char="•"/>
            </a:pPr>
            <a:r>
              <a:rPr lang="en-US" sz="3200" spc="128">
                <a:solidFill>
                  <a:srgbClr val="FFFFFF"/>
                </a:solidFill>
                <a:latin typeface="Montserrat Semi-Bold"/>
              </a:rPr>
              <a:t>Yêu cầu số lượng siêu cạnh tối đa là một hằng số so với ngưỡng lý thuyết (với xác suất cao)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3521488" y="2239633"/>
            <a:ext cx="3379046" cy="290386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62B6AA"/>
            </a:solidFill>
          </p:spPr>
          <p:txBody>
            <a:bodyPr/>
            <a:lstStyle/>
            <a:p>
              <a:endParaRPr lang="vi-VN"/>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521488" y="5143500"/>
            <a:ext cx="3379046" cy="2903867"/>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62B6AA"/>
            </a:solidFill>
          </p:spPr>
          <p:txBody>
            <a:bodyPr/>
            <a:lstStyle/>
            <a:p>
              <a:endParaRPr lang="vi-VN"/>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3691566"/>
            <a:ext cx="3379046" cy="2903867"/>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62B6AA"/>
            </a:solidFill>
          </p:spPr>
          <p:txBody>
            <a:bodyPr/>
            <a:lstStyle/>
            <a:p>
              <a:endParaRPr lang="vi-VN"/>
            </a:p>
          </p:txBody>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18445" y="3940566"/>
            <a:ext cx="2799556" cy="2405868"/>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vi-VN"/>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811233" y="2488632"/>
            <a:ext cx="2799556" cy="2405868"/>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vi-VN"/>
            </a:p>
          </p:txBody>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3811233" y="5392500"/>
            <a:ext cx="2799556" cy="2405868"/>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vi-VN"/>
            </a:p>
          </p:txBody>
        </p:sp>
        <p:sp>
          <p:nvSpPr>
            <p:cNvPr id="19" name="TextBox 1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056171" y="3691566"/>
            <a:ext cx="3379046" cy="2903867"/>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62B6AA"/>
            </a:solidFill>
          </p:spPr>
          <p:txBody>
            <a:bodyPr/>
            <a:lstStyle/>
            <a:p>
              <a:endParaRPr lang="vi-VN"/>
            </a:p>
          </p:txBody>
        </p:sp>
        <p:sp>
          <p:nvSpPr>
            <p:cNvPr id="22" name="TextBox 2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345916" y="3940566"/>
            <a:ext cx="2799556" cy="2405868"/>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vi-VN"/>
            </a:p>
          </p:txBody>
        </p:sp>
        <p:sp>
          <p:nvSpPr>
            <p:cNvPr id="25" name="TextBox 2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372979" y="-315699"/>
            <a:ext cx="10686704" cy="10918398"/>
            <a:chOff x="0" y="0"/>
            <a:chExt cx="878585" cy="897633"/>
          </a:xfrm>
        </p:grpSpPr>
        <p:sp>
          <p:nvSpPr>
            <p:cNvPr id="27" name="Freeform 27"/>
            <p:cNvSpPr/>
            <p:nvPr/>
          </p:nvSpPr>
          <p:spPr>
            <a:xfrm>
              <a:off x="0" y="0"/>
              <a:ext cx="878585" cy="897633"/>
            </a:xfrm>
            <a:custGeom>
              <a:avLst/>
              <a:gdLst/>
              <a:ahLst/>
              <a:cxnLst/>
              <a:rect l="l" t="t" r="r" b="b"/>
              <a:pathLst>
                <a:path w="878585" h="897633">
                  <a:moveTo>
                    <a:pt x="878585" y="448817"/>
                  </a:moveTo>
                  <a:lnTo>
                    <a:pt x="675385" y="897633"/>
                  </a:lnTo>
                  <a:lnTo>
                    <a:pt x="203200" y="897633"/>
                  </a:lnTo>
                  <a:lnTo>
                    <a:pt x="0" y="448817"/>
                  </a:lnTo>
                  <a:lnTo>
                    <a:pt x="203200" y="0"/>
                  </a:lnTo>
                  <a:lnTo>
                    <a:pt x="675385" y="0"/>
                  </a:lnTo>
                  <a:lnTo>
                    <a:pt x="878585" y="448817"/>
                  </a:lnTo>
                  <a:close/>
                </a:path>
              </a:pathLst>
            </a:custGeom>
            <a:solidFill>
              <a:srgbClr val="FFFFFF"/>
            </a:solidFill>
          </p:spPr>
          <p:txBody>
            <a:bodyPr/>
            <a:lstStyle/>
            <a:p>
              <a:endParaRPr lang="vi-VN"/>
            </a:p>
          </p:txBody>
        </p:sp>
        <p:sp>
          <p:nvSpPr>
            <p:cNvPr id="28" name="TextBox 28"/>
            <p:cNvSpPr txBox="1"/>
            <p:nvPr/>
          </p:nvSpPr>
          <p:spPr>
            <a:xfrm>
              <a:off x="114300" y="-38100"/>
              <a:ext cx="649985" cy="935733"/>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rot="-7193308">
            <a:off x="8290367" y="7750981"/>
            <a:ext cx="6297185" cy="0"/>
          </a:xfrm>
          <a:prstGeom prst="line">
            <a:avLst/>
          </a:prstGeom>
          <a:ln w="161925" cap="flat">
            <a:solidFill>
              <a:srgbClr val="FFFFFF"/>
            </a:solidFill>
            <a:prstDash val="solid"/>
            <a:headEnd type="none" w="sm" len="sm"/>
            <a:tailEnd type="none" w="sm" len="sm"/>
          </a:ln>
        </p:spPr>
        <p:txBody>
          <a:bodyPr/>
          <a:lstStyle/>
          <a:p>
            <a:endParaRPr lang="vi-VN"/>
          </a:p>
        </p:txBody>
      </p:sp>
      <p:sp>
        <p:nvSpPr>
          <p:cNvPr id="30" name="AutoShape 30"/>
          <p:cNvSpPr/>
          <p:nvPr/>
        </p:nvSpPr>
        <p:spPr>
          <a:xfrm rot="-3598859">
            <a:off x="8296490" y="2369885"/>
            <a:ext cx="6297185" cy="0"/>
          </a:xfrm>
          <a:prstGeom prst="line">
            <a:avLst/>
          </a:prstGeom>
          <a:ln w="161925" cap="flat">
            <a:solidFill>
              <a:srgbClr val="FFFFFF"/>
            </a:solidFill>
            <a:prstDash val="solid"/>
            <a:headEnd type="none" w="sm" len="sm"/>
            <a:tailEnd type="none" w="sm" len="sm"/>
          </a:ln>
        </p:spPr>
        <p:txBody>
          <a:bodyPr/>
          <a:lstStyle/>
          <a:p>
            <a:endParaRPr lang="vi-VN"/>
          </a:p>
        </p:txBody>
      </p:sp>
      <p:sp>
        <p:nvSpPr>
          <p:cNvPr id="31" name="Freeform 31"/>
          <p:cNvSpPr/>
          <p:nvPr/>
        </p:nvSpPr>
        <p:spPr>
          <a:xfrm>
            <a:off x="4448979" y="2929535"/>
            <a:ext cx="1524063" cy="1524063"/>
          </a:xfrm>
          <a:custGeom>
            <a:avLst/>
            <a:gdLst/>
            <a:ahLst/>
            <a:cxnLst/>
            <a:rect l="l" t="t" r="r" b="b"/>
            <a:pathLst>
              <a:path w="1524063" h="1524063">
                <a:moveTo>
                  <a:pt x="0" y="0"/>
                </a:moveTo>
                <a:lnTo>
                  <a:pt x="1524063" y="0"/>
                </a:lnTo>
                <a:lnTo>
                  <a:pt x="1524063" y="1524063"/>
                </a:lnTo>
                <a:lnTo>
                  <a:pt x="0" y="15240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2" name="Freeform 32"/>
          <p:cNvSpPr/>
          <p:nvPr/>
        </p:nvSpPr>
        <p:spPr>
          <a:xfrm>
            <a:off x="6980492" y="4627058"/>
            <a:ext cx="1530405" cy="1032884"/>
          </a:xfrm>
          <a:custGeom>
            <a:avLst/>
            <a:gdLst/>
            <a:ahLst/>
            <a:cxnLst/>
            <a:rect l="l" t="t" r="r" b="b"/>
            <a:pathLst>
              <a:path w="1530405" h="1032884">
                <a:moveTo>
                  <a:pt x="0" y="0"/>
                </a:moveTo>
                <a:lnTo>
                  <a:pt x="1530405" y="0"/>
                </a:lnTo>
                <a:lnTo>
                  <a:pt x="1530405" y="1032884"/>
                </a:lnTo>
                <a:lnTo>
                  <a:pt x="0" y="1032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33" name="Group 33"/>
          <p:cNvGrpSpPr/>
          <p:nvPr/>
        </p:nvGrpSpPr>
        <p:grpSpPr>
          <a:xfrm>
            <a:off x="-1038153" y="0"/>
            <a:ext cx="4393457" cy="839228"/>
            <a:chOff x="0" y="0"/>
            <a:chExt cx="1157124" cy="221031"/>
          </a:xfrm>
        </p:grpSpPr>
        <p:sp>
          <p:nvSpPr>
            <p:cNvPr id="34" name="Freeform 34"/>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txBody>
            <a:bodyPr/>
            <a:lstStyle/>
            <a:p>
              <a:endParaRPr lang="vi-VN"/>
            </a:p>
          </p:txBody>
        </p:sp>
        <p:sp>
          <p:nvSpPr>
            <p:cNvPr id="35" name="TextBox 35"/>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891476" y="9446514"/>
            <a:ext cx="4393457" cy="839228"/>
            <a:chOff x="0" y="0"/>
            <a:chExt cx="1157124" cy="221031"/>
          </a:xfrm>
        </p:grpSpPr>
        <p:sp>
          <p:nvSpPr>
            <p:cNvPr id="37" name="Freeform 37"/>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txBody>
            <a:bodyPr/>
            <a:lstStyle/>
            <a:p>
              <a:endParaRPr lang="vi-VN"/>
            </a:p>
          </p:txBody>
        </p:sp>
        <p:sp>
          <p:nvSpPr>
            <p:cNvPr id="38" name="TextBox 38"/>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2479025" y="-189472"/>
            <a:ext cx="2664422" cy="1218172"/>
            <a:chOff x="0" y="0"/>
            <a:chExt cx="483446" cy="221031"/>
          </a:xfrm>
        </p:grpSpPr>
        <p:sp>
          <p:nvSpPr>
            <p:cNvPr id="40" name="Freeform 4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txBody>
            <a:bodyPr/>
            <a:lstStyle/>
            <a:p>
              <a:endParaRPr lang="vi-VN"/>
            </a:p>
          </p:txBody>
        </p:sp>
        <p:sp>
          <p:nvSpPr>
            <p:cNvPr id="41" name="TextBox 41"/>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2625702" y="9257042"/>
            <a:ext cx="2664422" cy="1218172"/>
            <a:chOff x="0" y="0"/>
            <a:chExt cx="483446" cy="221031"/>
          </a:xfrm>
        </p:grpSpPr>
        <p:sp>
          <p:nvSpPr>
            <p:cNvPr id="43" name="Freeform 4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txBody>
            <a:bodyPr/>
            <a:lstStyle/>
            <a:p>
              <a:endParaRPr lang="vi-VN"/>
            </a:p>
          </p:txBody>
        </p:sp>
        <p:sp>
          <p:nvSpPr>
            <p:cNvPr id="44" name="TextBox 44"/>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089434" y="-189472"/>
            <a:ext cx="2664422" cy="1218172"/>
            <a:chOff x="0" y="0"/>
            <a:chExt cx="483446" cy="221031"/>
          </a:xfrm>
        </p:grpSpPr>
        <p:sp>
          <p:nvSpPr>
            <p:cNvPr id="46" name="Freeform 4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txBody>
            <a:bodyPr/>
            <a:lstStyle/>
            <a:p>
              <a:endParaRPr lang="vi-VN"/>
            </a:p>
          </p:txBody>
        </p:sp>
        <p:sp>
          <p:nvSpPr>
            <p:cNvPr id="47" name="TextBox 47"/>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4236111" y="9257042"/>
            <a:ext cx="2664422" cy="1218172"/>
            <a:chOff x="0" y="0"/>
            <a:chExt cx="483446" cy="221031"/>
          </a:xfrm>
        </p:grpSpPr>
        <p:sp>
          <p:nvSpPr>
            <p:cNvPr id="49" name="Freeform 49"/>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txBody>
            <a:bodyPr/>
            <a:lstStyle/>
            <a:p>
              <a:endParaRPr lang="vi-VN"/>
            </a:p>
          </p:txBody>
        </p:sp>
        <p:sp>
          <p:nvSpPr>
            <p:cNvPr id="50" name="TextBox 50"/>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sp>
        <p:nvSpPr>
          <p:cNvPr id="51" name="Freeform 51"/>
          <p:cNvSpPr/>
          <p:nvPr/>
        </p:nvSpPr>
        <p:spPr>
          <a:xfrm>
            <a:off x="4565641" y="5773306"/>
            <a:ext cx="1290740" cy="1644255"/>
          </a:xfrm>
          <a:custGeom>
            <a:avLst/>
            <a:gdLst/>
            <a:ahLst/>
            <a:cxnLst/>
            <a:rect l="l" t="t" r="r" b="b"/>
            <a:pathLst>
              <a:path w="1290740" h="1644255">
                <a:moveTo>
                  <a:pt x="0" y="0"/>
                </a:moveTo>
                <a:lnTo>
                  <a:pt x="1290740" y="0"/>
                </a:lnTo>
                <a:lnTo>
                  <a:pt x="1290740" y="1644255"/>
                </a:lnTo>
                <a:lnTo>
                  <a:pt x="0" y="16442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52" name="Freeform 52"/>
          <p:cNvSpPr/>
          <p:nvPr/>
        </p:nvSpPr>
        <p:spPr>
          <a:xfrm>
            <a:off x="2135864" y="4598454"/>
            <a:ext cx="1164717" cy="1239060"/>
          </a:xfrm>
          <a:custGeom>
            <a:avLst/>
            <a:gdLst/>
            <a:ahLst/>
            <a:cxnLst/>
            <a:rect l="l" t="t" r="r" b="b"/>
            <a:pathLst>
              <a:path w="1164717" h="1239060">
                <a:moveTo>
                  <a:pt x="0" y="0"/>
                </a:moveTo>
                <a:lnTo>
                  <a:pt x="1164717" y="0"/>
                </a:lnTo>
                <a:lnTo>
                  <a:pt x="1164717" y="1239060"/>
                </a:lnTo>
                <a:lnTo>
                  <a:pt x="0" y="12390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53" name="TextBox 53"/>
          <p:cNvSpPr txBox="1"/>
          <p:nvPr/>
        </p:nvSpPr>
        <p:spPr>
          <a:xfrm>
            <a:off x="11664067" y="3759591"/>
            <a:ext cx="6176258" cy="4280535"/>
          </a:xfrm>
          <a:prstGeom prst="rect">
            <a:avLst/>
          </a:prstGeom>
        </p:spPr>
        <p:txBody>
          <a:bodyPr lIns="0" tIns="0" rIns="0" bIns="0" rtlCol="0" anchor="t">
            <a:spAutoFit/>
          </a:bodyPr>
          <a:lstStyle/>
          <a:p>
            <a:pPr marL="690881" lvl="1" indent="-345440">
              <a:lnSpc>
                <a:spcPts val="5760"/>
              </a:lnSpc>
              <a:buFont typeface="Arial"/>
              <a:buChar char="•"/>
            </a:pPr>
            <a:r>
              <a:rPr lang="en-US" sz="3200" spc="128">
                <a:solidFill>
                  <a:srgbClr val="606060"/>
                </a:solidFill>
                <a:latin typeface="Montserrat Semi-Bold"/>
              </a:rPr>
              <a:t>Sửa đổi RIS framework để tìm một tập hạt S bao gồm số siêu cạnh có trọng số tối đa</a:t>
            </a:r>
          </a:p>
          <a:p>
            <a:pPr marL="690881" lvl="1" indent="-345440">
              <a:lnSpc>
                <a:spcPts val="5760"/>
              </a:lnSpc>
              <a:buFont typeface="Arial"/>
              <a:buChar char="•"/>
            </a:pPr>
            <a:r>
              <a:rPr lang="en-US" sz="3200" spc="128">
                <a:solidFill>
                  <a:srgbClr val="606060"/>
                </a:solidFill>
                <a:latin typeface="Montserrat Semi-Bold"/>
              </a:rPr>
              <a:t>Không mở rộng được cho các mạng lớn</a:t>
            </a:r>
          </a:p>
        </p:txBody>
      </p:sp>
      <p:sp>
        <p:nvSpPr>
          <p:cNvPr id="54" name="TextBox 54"/>
          <p:cNvSpPr txBox="1"/>
          <p:nvPr/>
        </p:nvSpPr>
        <p:spPr>
          <a:xfrm>
            <a:off x="11432837" y="2465984"/>
            <a:ext cx="5826463" cy="1069976"/>
          </a:xfrm>
          <a:prstGeom prst="rect">
            <a:avLst/>
          </a:prstGeom>
        </p:spPr>
        <p:txBody>
          <a:bodyPr lIns="0" tIns="0" rIns="0" bIns="0" rtlCol="0" anchor="t">
            <a:spAutoFit/>
          </a:bodyPr>
          <a:lstStyle/>
          <a:p>
            <a:pPr algn="r">
              <a:lnSpc>
                <a:spcPts val="8000"/>
              </a:lnSpc>
            </a:pPr>
            <a:r>
              <a:rPr lang="en-US" sz="8000">
                <a:solidFill>
                  <a:srgbClr val="606060"/>
                </a:solidFill>
                <a:latin typeface="League Spartan"/>
              </a:rPr>
              <a:t>Khó khăn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3556502"/>
            <a:ext cx="7087021" cy="5777998"/>
            <a:chOff x="0" y="0"/>
            <a:chExt cx="2585364" cy="2107829"/>
          </a:xfrm>
        </p:grpSpPr>
        <p:sp>
          <p:nvSpPr>
            <p:cNvPr id="3" name="Freeform 3"/>
            <p:cNvSpPr/>
            <p:nvPr/>
          </p:nvSpPr>
          <p:spPr>
            <a:xfrm>
              <a:off x="0" y="0"/>
              <a:ext cx="2585364" cy="2107829"/>
            </a:xfrm>
            <a:custGeom>
              <a:avLst/>
              <a:gdLst/>
              <a:ahLst/>
              <a:cxnLst/>
              <a:rect l="l" t="t" r="r" b="b"/>
              <a:pathLst>
                <a:path w="2585364" h="2107829">
                  <a:moveTo>
                    <a:pt x="0" y="0"/>
                  </a:moveTo>
                  <a:lnTo>
                    <a:pt x="2585364" y="0"/>
                  </a:lnTo>
                  <a:lnTo>
                    <a:pt x="2585364" y="2107829"/>
                  </a:lnTo>
                  <a:lnTo>
                    <a:pt x="0" y="2107829"/>
                  </a:lnTo>
                  <a:close/>
                </a:path>
              </a:pathLst>
            </a:custGeom>
            <a:solidFill>
              <a:srgbClr val="FFFFFF"/>
            </a:solidFill>
          </p:spPr>
          <p:txBody>
            <a:bodyPr/>
            <a:lstStyle/>
            <a:p>
              <a:endParaRPr lang="vi-VN"/>
            </a:p>
          </p:txBody>
        </p:sp>
      </p:grpSp>
      <p:sp>
        <p:nvSpPr>
          <p:cNvPr id="4" name="TextBox 4"/>
          <p:cNvSpPr txBox="1"/>
          <p:nvPr/>
        </p:nvSpPr>
        <p:spPr>
          <a:xfrm>
            <a:off x="8492152" y="4679084"/>
            <a:ext cx="9192612" cy="1257226"/>
          </a:xfrm>
          <a:prstGeom prst="rect">
            <a:avLst/>
          </a:prstGeom>
        </p:spPr>
        <p:txBody>
          <a:bodyPr lIns="0" tIns="0" rIns="0" bIns="0" rtlCol="0" anchor="t">
            <a:spAutoFit/>
          </a:bodyPr>
          <a:lstStyle/>
          <a:p>
            <a:pPr>
              <a:lnSpc>
                <a:spcPts val="9960"/>
              </a:lnSpc>
            </a:pPr>
            <a:r>
              <a:rPr lang="en-US" sz="8300">
                <a:solidFill>
                  <a:srgbClr val="003EA8"/>
                </a:solidFill>
                <a:latin typeface="Muli Bold"/>
              </a:rPr>
              <a:t>III. Các thuật toán</a:t>
            </a:r>
          </a:p>
        </p:txBody>
      </p:sp>
      <p:sp>
        <p:nvSpPr>
          <p:cNvPr id="5" name="Freeform 5"/>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 name="Freeform 7"/>
          <p:cNvSpPr/>
          <p:nvPr/>
        </p:nvSpPr>
        <p:spPr>
          <a:xfrm>
            <a:off x="1994337" y="561981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6462058" y="4510359"/>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9" name="Freeform 9"/>
          <p:cNvSpPr/>
          <p:nvPr/>
        </p:nvSpPr>
        <p:spPr>
          <a:xfrm>
            <a:off x="1125200" y="3999350"/>
            <a:ext cx="5778474" cy="4507210"/>
          </a:xfrm>
          <a:custGeom>
            <a:avLst/>
            <a:gdLst/>
            <a:ahLst/>
            <a:cxnLst/>
            <a:rect l="l" t="t" r="r" b="b"/>
            <a:pathLst>
              <a:path w="5778474" h="4507210">
                <a:moveTo>
                  <a:pt x="0" y="0"/>
                </a:moveTo>
                <a:lnTo>
                  <a:pt x="5778474" y="0"/>
                </a:lnTo>
                <a:lnTo>
                  <a:pt x="5778474" y="4507209"/>
                </a:lnTo>
                <a:lnTo>
                  <a:pt x="0" y="45072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vi-VN"/>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vi-VN"/>
            </a:p>
          </p:txBody>
        </p:sp>
      </p:grpSp>
      <p:sp>
        <p:nvSpPr>
          <p:cNvPr id="5" name="Freeform 5"/>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sp>
        <p:nvSpPr>
          <p:cNvPr id="10" name="TextBox 10"/>
          <p:cNvSpPr txBox="1"/>
          <p:nvPr/>
        </p:nvSpPr>
        <p:spPr>
          <a:xfrm>
            <a:off x="905495" y="1024695"/>
            <a:ext cx="16424671" cy="1162013"/>
          </a:xfrm>
          <a:prstGeom prst="rect">
            <a:avLst/>
          </a:prstGeom>
        </p:spPr>
        <p:txBody>
          <a:bodyPr lIns="0" tIns="0" rIns="0" bIns="0" rtlCol="0" anchor="t">
            <a:spAutoFit/>
          </a:bodyPr>
          <a:lstStyle/>
          <a:p>
            <a:pPr algn="ctr">
              <a:lnSpc>
                <a:spcPts val="9120"/>
              </a:lnSpc>
            </a:pPr>
            <a:r>
              <a:rPr lang="en-US" sz="7600">
                <a:solidFill>
                  <a:srgbClr val="003EA8"/>
                </a:solidFill>
                <a:latin typeface="Muli Bold"/>
              </a:rPr>
              <a:t>BCT - The Main Algorithm</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Freeform 12"/>
          <p:cNvSpPr/>
          <p:nvPr/>
        </p:nvSpPr>
        <p:spPr>
          <a:xfrm rot="-203414">
            <a:off x="11489227" y="4583034"/>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4" name="Freeform 14"/>
          <p:cNvSpPr/>
          <p:nvPr/>
        </p:nvSpPr>
        <p:spPr>
          <a:xfrm>
            <a:off x="905495" y="3235000"/>
            <a:ext cx="8684903" cy="5854268"/>
          </a:xfrm>
          <a:custGeom>
            <a:avLst/>
            <a:gdLst/>
            <a:ahLst/>
            <a:cxnLst/>
            <a:rect l="l" t="t" r="r" b="b"/>
            <a:pathLst>
              <a:path w="8684903" h="5854268">
                <a:moveTo>
                  <a:pt x="0" y="0"/>
                </a:moveTo>
                <a:lnTo>
                  <a:pt x="8684903" y="0"/>
                </a:lnTo>
                <a:lnTo>
                  <a:pt x="8684903" y="5854267"/>
                </a:lnTo>
                <a:lnTo>
                  <a:pt x="0" y="5854267"/>
                </a:lnTo>
                <a:lnTo>
                  <a:pt x="0" y="0"/>
                </a:lnTo>
                <a:close/>
              </a:path>
            </a:pathLst>
          </a:custGeom>
          <a:blipFill>
            <a:blip r:embed="rId10"/>
            <a:stretch>
              <a:fillRect/>
            </a:stretch>
          </a:blipFill>
        </p:spPr>
        <p:txBody>
          <a:bodyPr/>
          <a:lstStyle/>
          <a:p>
            <a:endParaRPr lang="vi-VN"/>
          </a:p>
        </p:txBody>
      </p:sp>
      <p:sp>
        <p:nvSpPr>
          <p:cNvPr id="15" name="Freeform 15"/>
          <p:cNvSpPr/>
          <p:nvPr/>
        </p:nvSpPr>
        <p:spPr>
          <a:xfrm>
            <a:off x="10177487" y="2881510"/>
            <a:ext cx="6765012" cy="6561246"/>
          </a:xfrm>
          <a:custGeom>
            <a:avLst/>
            <a:gdLst/>
            <a:ahLst/>
            <a:cxnLst/>
            <a:rect l="l" t="t" r="r" b="b"/>
            <a:pathLst>
              <a:path w="6765012" h="6561246">
                <a:moveTo>
                  <a:pt x="0" y="0"/>
                </a:moveTo>
                <a:lnTo>
                  <a:pt x="6765012" y="0"/>
                </a:lnTo>
                <a:lnTo>
                  <a:pt x="6765012" y="6561247"/>
                </a:lnTo>
                <a:lnTo>
                  <a:pt x="0" y="6561247"/>
                </a:lnTo>
                <a:lnTo>
                  <a:pt x="0" y="0"/>
                </a:lnTo>
                <a:close/>
              </a:path>
            </a:pathLst>
          </a:custGeom>
          <a:blipFill>
            <a:blip r:embed="rId11"/>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vi-VN"/>
          </a:p>
        </p:txBody>
      </p:sp>
      <p:grpSp>
        <p:nvGrpSpPr>
          <p:cNvPr id="3" name="Group 3"/>
          <p:cNvGrpSpPr/>
          <p:nvPr/>
        </p:nvGrpSpPr>
        <p:grpSpPr>
          <a:xfrm>
            <a:off x="921378" y="718952"/>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vi-VN"/>
            </a:p>
          </p:txBody>
        </p:sp>
      </p:grpSp>
      <p:sp>
        <p:nvSpPr>
          <p:cNvPr id="5" name="Freeform 5"/>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sp>
        <p:nvSpPr>
          <p:cNvPr id="10" name="TextBox 10"/>
          <p:cNvSpPr txBox="1"/>
          <p:nvPr/>
        </p:nvSpPr>
        <p:spPr>
          <a:xfrm>
            <a:off x="905495" y="1238842"/>
            <a:ext cx="16424671" cy="866738"/>
          </a:xfrm>
          <a:prstGeom prst="rect">
            <a:avLst/>
          </a:prstGeom>
        </p:spPr>
        <p:txBody>
          <a:bodyPr lIns="0" tIns="0" rIns="0" bIns="0" rtlCol="0" anchor="t">
            <a:spAutoFit/>
          </a:bodyPr>
          <a:lstStyle/>
          <a:p>
            <a:pPr algn="ctr">
              <a:lnSpc>
                <a:spcPts val="6840"/>
              </a:lnSpc>
            </a:pPr>
            <a:r>
              <a:rPr lang="en-US" sz="5700">
                <a:solidFill>
                  <a:srgbClr val="003EA8"/>
                </a:solidFill>
                <a:latin typeface="Muli Bold"/>
              </a:rPr>
              <a:t>BSA - Benefit Sampling Algorithm for LT model</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Freeform 12"/>
          <p:cNvSpPr/>
          <p:nvPr/>
        </p:nvSpPr>
        <p:spPr>
          <a:xfrm rot="-203414">
            <a:off x="11489227" y="4583034"/>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4" name="Freeform 14"/>
          <p:cNvSpPr/>
          <p:nvPr/>
        </p:nvSpPr>
        <p:spPr>
          <a:xfrm>
            <a:off x="3296922" y="2980369"/>
            <a:ext cx="11694156" cy="5639611"/>
          </a:xfrm>
          <a:custGeom>
            <a:avLst/>
            <a:gdLst/>
            <a:ahLst/>
            <a:cxnLst/>
            <a:rect l="l" t="t" r="r" b="b"/>
            <a:pathLst>
              <a:path w="11694156" h="5639611">
                <a:moveTo>
                  <a:pt x="0" y="0"/>
                </a:moveTo>
                <a:lnTo>
                  <a:pt x="11694156" y="0"/>
                </a:lnTo>
                <a:lnTo>
                  <a:pt x="11694156" y="5639611"/>
                </a:lnTo>
                <a:lnTo>
                  <a:pt x="0" y="5639611"/>
                </a:lnTo>
                <a:lnTo>
                  <a:pt x="0" y="0"/>
                </a:lnTo>
                <a:close/>
              </a:path>
            </a:pathLst>
          </a:custGeom>
          <a:blipFill>
            <a:blip r:embed="rId10"/>
            <a:stretch>
              <a:fillRect t="-713" b="-713"/>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vi-VN"/>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vi-VN"/>
            </a:p>
          </p:txBody>
        </p:sp>
      </p:grpSp>
      <p:sp>
        <p:nvSpPr>
          <p:cNvPr id="5" name="Freeform 5"/>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sp>
        <p:nvSpPr>
          <p:cNvPr id="10" name="TextBox 10"/>
          <p:cNvSpPr txBox="1"/>
          <p:nvPr/>
        </p:nvSpPr>
        <p:spPr>
          <a:xfrm>
            <a:off x="905495" y="1238842"/>
            <a:ext cx="16424671" cy="866738"/>
          </a:xfrm>
          <a:prstGeom prst="rect">
            <a:avLst/>
          </a:prstGeom>
        </p:spPr>
        <p:txBody>
          <a:bodyPr lIns="0" tIns="0" rIns="0" bIns="0" rtlCol="0" anchor="t">
            <a:spAutoFit/>
          </a:bodyPr>
          <a:lstStyle/>
          <a:p>
            <a:pPr algn="ctr">
              <a:lnSpc>
                <a:spcPts val="6840"/>
              </a:lnSpc>
            </a:pPr>
            <a:r>
              <a:rPr lang="en-US" sz="5700">
                <a:solidFill>
                  <a:srgbClr val="003EA8"/>
                </a:solidFill>
                <a:latin typeface="Muli Bold"/>
              </a:rPr>
              <a:t>Weighted-Max-Coverage Algorithm</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Freeform 12"/>
          <p:cNvSpPr/>
          <p:nvPr/>
        </p:nvSpPr>
        <p:spPr>
          <a:xfrm rot="-203414">
            <a:off x="11489227" y="4583034"/>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4" name="Freeform 14"/>
          <p:cNvSpPr/>
          <p:nvPr/>
        </p:nvSpPr>
        <p:spPr>
          <a:xfrm>
            <a:off x="3066935" y="2742397"/>
            <a:ext cx="12154130" cy="6329991"/>
          </a:xfrm>
          <a:custGeom>
            <a:avLst/>
            <a:gdLst/>
            <a:ahLst/>
            <a:cxnLst/>
            <a:rect l="l" t="t" r="r" b="b"/>
            <a:pathLst>
              <a:path w="12154130" h="6329991">
                <a:moveTo>
                  <a:pt x="0" y="0"/>
                </a:moveTo>
                <a:lnTo>
                  <a:pt x="12154130" y="0"/>
                </a:lnTo>
                <a:lnTo>
                  <a:pt x="12154130" y="6329991"/>
                </a:lnTo>
                <a:lnTo>
                  <a:pt x="0" y="6329991"/>
                </a:lnTo>
                <a:lnTo>
                  <a:pt x="0" y="0"/>
                </a:lnTo>
                <a:close/>
              </a:path>
            </a:pathLst>
          </a:custGeom>
          <a:blipFill>
            <a:blip r:embed="rId10"/>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77777"/>
            </a:stretch>
          </a:blipFill>
        </p:spPr>
        <p:txBody>
          <a:bodyPr/>
          <a:lstStyle/>
          <a:p>
            <a:endParaRPr lang="vi-VN"/>
          </a:p>
        </p:txBody>
      </p:sp>
      <p:grpSp>
        <p:nvGrpSpPr>
          <p:cNvPr id="3" name="Group 3"/>
          <p:cNvGrpSpPr/>
          <p:nvPr/>
        </p:nvGrpSpPr>
        <p:grpSpPr>
          <a:xfrm>
            <a:off x="876749" y="1146885"/>
            <a:ext cx="4680084" cy="8058116"/>
            <a:chOff x="0" y="0"/>
            <a:chExt cx="2166018" cy="3729425"/>
          </a:xfrm>
        </p:grpSpPr>
        <p:sp>
          <p:nvSpPr>
            <p:cNvPr id="4" name="Freeform 4"/>
            <p:cNvSpPr/>
            <p:nvPr/>
          </p:nvSpPr>
          <p:spPr>
            <a:xfrm>
              <a:off x="92710" y="106680"/>
              <a:ext cx="2061878" cy="3610045"/>
            </a:xfrm>
            <a:custGeom>
              <a:avLst/>
              <a:gdLst/>
              <a:ahLst/>
              <a:cxnLst/>
              <a:rect l="l" t="t" r="r" b="b"/>
              <a:pathLst>
                <a:path w="2061878" h="3610045">
                  <a:moveTo>
                    <a:pt x="2035208" y="3420815"/>
                  </a:moveTo>
                  <a:cubicBezTo>
                    <a:pt x="2035208" y="3508445"/>
                    <a:pt x="1959008" y="3579565"/>
                    <a:pt x="1877728" y="3579565"/>
                  </a:cubicBezTo>
                  <a:lnTo>
                    <a:pt x="66040" y="3579565"/>
                  </a:lnTo>
                  <a:cubicBezTo>
                    <a:pt x="43180" y="3579565"/>
                    <a:pt x="20320" y="3574485"/>
                    <a:pt x="0" y="3565595"/>
                  </a:cubicBezTo>
                  <a:cubicBezTo>
                    <a:pt x="26670" y="3593535"/>
                    <a:pt x="63500" y="3610045"/>
                    <a:pt x="107269" y="3610045"/>
                  </a:cubicBezTo>
                  <a:lnTo>
                    <a:pt x="1915828" y="3610045"/>
                  </a:lnTo>
                  <a:cubicBezTo>
                    <a:pt x="1995838" y="3610045"/>
                    <a:pt x="2061878" y="3544005"/>
                    <a:pt x="2061878" y="3463995"/>
                  </a:cubicBezTo>
                  <a:lnTo>
                    <a:pt x="2061878" y="95250"/>
                  </a:lnTo>
                  <a:cubicBezTo>
                    <a:pt x="2061878" y="58420"/>
                    <a:pt x="2047908" y="25400"/>
                    <a:pt x="2026318" y="0"/>
                  </a:cubicBezTo>
                  <a:cubicBezTo>
                    <a:pt x="2032668" y="16510"/>
                    <a:pt x="2035208" y="34290"/>
                    <a:pt x="2035208" y="52070"/>
                  </a:cubicBezTo>
                  <a:lnTo>
                    <a:pt x="2035208" y="3420815"/>
                  </a:lnTo>
                  <a:close/>
                </a:path>
              </a:pathLst>
            </a:custGeom>
            <a:solidFill>
              <a:srgbClr val="000000"/>
            </a:solidFill>
          </p:spPr>
          <p:txBody>
            <a:bodyPr/>
            <a:lstStyle/>
            <a:p>
              <a:endParaRPr lang="vi-VN"/>
            </a:p>
          </p:txBody>
        </p:sp>
        <p:sp>
          <p:nvSpPr>
            <p:cNvPr id="5" name="Freeform 5"/>
            <p:cNvSpPr/>
            <p:nvPr/>
          </p:nvSpPr>
          <p:spPr>
            <a:xfrm>
              <a:off x="12700" y="12700"/>
              <a:ext cx="2101248" cy="3660845"/>
            </a:xfrm>
            <a:custGeom>
              <a:avLst/>
              <a:gdLst/>
              <a:ahLst/>
              <a:cxnLst/>
              <a:rect l="l" t="t" r="r" b="b"/>
              <a:pathLst>
                <a:path w="2101248" h="3660845">
                  <a:moveTo>
                    <a:pt x="146050" y="3660845"/>
                  </a:moveTo>
                  <a:lnTo>
                    <a:pt x="1955198" y="3660845"/>
                  </a:lnTo>
                  <a:cubicBezTo>
                    <a:pt x="2035208" y="3660845"/>
                    <a:pt x="2101248" y="3594805"/>
                    <a:pt x="2101248" y="3514795"/>
                  </a:cubicBezTo>
                  <a:lnTo>
                    <a:pt x="2101248" y="146050"/>
                  </a:lnTo>
                  <a:cubicBezTo>
                    <a:pt x="2101248" y="66040"/>
                    <a:pt x="2035208" y="0"/>
                    <a:pt x="1955198" y="0"/>
                  </a:cubicBezTo>
                  <a:lnTo>
                    <a:pt x="146050" y="0"/>
                  </a:lnTo>
                  <a:cubicBezTo>
                    <a:pt x="66040" y="0"/>
                    <a:pt x="0" y="66040"/>
                    <a:pt x="0" y="146050"/>
                  </a:cubicBezTo>
                  <a:lnTo>
                    <a:pt x="0" y="3514795"/>
                  </a:lnTo>
                  <a:cubicBezTo>
                    <a:pt x="0" y="3596075"/>
                    <a:pt x="66040" y="3660845"/>
                    <a:pt x="146050" y="3660845"/>
                  </a:cubicBezTo>
                  <a:close/>
                </a:path>
              </a:pathLst>
            </a:custGeom>
            <a:solidFill>
              <a:srgbClr val="86EAE9"/>
            </a:solidFill>
          </p:spPr>
          <p:txBody>
            <a:bodyPr/>
            <a:lstStyle/>
            <a:p>
              <a:endParaRPr lang="vi-VN"/>
            </a:p>
          </p:txBody>
        </p:sp>
        <p:sp>
          <p:nvSpPr>
            <p:cNvPr id="6" name="Freeform 6"/>
            <p:cNvSpPr/>
            <p:nvPr/>
          </p:nvSpPr>
          <p:spPr>
            <a:xfrm>
              <a:off x="0" y="0"/>
              <a:ext cx="2166018" cy="3729425"/>
            </a:xfrm>
            <a:custGeom>
              <a:avLst/>
              <a:gdLst/>
              <a:ahLst/>
              <a:cxnLst/>
              <a:rect l="l" t="t" r="r" b="b"/>
              <a:pathLst>
                <a:path w="2166018" h="3729425">
                  <a:moveTo>
                    <a:pt x="2102518" y="74930"/>
                  </a:moveTo>
                  <a:cubicBezTo>
                    <a:pt x="2074578" y="30480"/>
                    <a:pt x="2025048" y="0"/>
                    <a:pt x="1967898" y="0"/>
                  </a:cubicBezTo>
                  <a:lnTo>
                    <a:pt x="158750" y="0"/>
                  </a:lnTo>
                  <a:cubicBezTo>
                    <a:pt x="71120" y="0"/>
                    <a:pt x="0" y="71120"/>
                    <a:pt x="0" y="158750"/>
                  </a:cubicBezTo>
                  <a:lnTo>
                    <a:pt x="0" y="3527495"/>
                  </a:lnTo>
                  <a:cubicBezTo>
                    <a:pt x="0" y="3579565"/>
                    <a:pt x="25400" y="3625285"/>
                    <a:pt x="63500" y="3654495"/>
                  </a:cubicBezTo>
                  <a:cubicBezTo>
                    <a:pt x="91440" y="3698945"/>
                    <a:pt x="140970" y="3729425"/>
                    <a:pt x="201737" y="3729425"/>
                  </a:cubicBezTo>
                  <a:lnTo>
                    <a:pt x="2007268" y="3729425"/>
                  </a:lnTo>
                  <a:cubicBezTo>
                    <a:pt x="2094898" y="3729425"/>
                    <a:pt x="2166018" y="3658305"/>
                    <a:pt x="2166018" y="3570675"/>
                  </a:cubicBezTo>
                  <a:lnTo>
                    <a:pt x="2166018" y="201930"/>
                  </a:lnTo>
                  <a:cubicBezTo>
                    <a:pt x="2166018" y="149860"/>
                    <a:pt x="2140618" y="104140"/>
                    <a:pt x="2102518" y="74930"/>
                  </a:cubicBezTo>
                  <a:close/>
                  <a:moveTo>
                    <a:pt x="12700" y="3527495"/>
                  </a:moveTo>
                  <a:lnTo>
                    <a:pt x="12700" y="158750"/>
                  </a:lnTo>
                  <a:cubicBezTo>
                    <a:pt x="12700" y="78740"/>
                    <a:pt x="78740" y="12700"/>
                    <a:pt x="158750" y="12700"/>
                  </a:cubicBezTo>
                  <a:lnTo>
                    <a:pt x="1967898" y="12700"/>
                  </a:lnTo>
                  <a:cubicBezTo>
                    <a:pt x="2047908" y="12700"/>
                    <a:pt x="2113948" y="78740"/>
                    <a:pt x="2113948" y="158750"/>
                  </a:cubicBezTo>
                  <a:lnTo>
                    <a:pt x="2113948" y="3527495"/>
                  </a:lnTo>
                  <a:cubicBezTo>
                    <a:pt x="2113948" y="3607505"/>
                    <a:pt x="2047908" y="3673545"/>
                    <a:pt x="1967898" y="3673545"/>
                  </a:cubicBezTo>
                  <a:lnTo>
                    <a:pt x="158750" y="3673545"/>
                  </a:lnTo>
                  <a:cubicBezTo>
                    <a:pt x="78740" y="3673545"/>
                    <a:pt x="12700" y="3608775"/>
                    <a:pt x="12700" y="3527495"/>
                  </a:cubicBezTo>
                  <a:close/>
                  <a:moveTo>
                    <a:pt x="2154588" y="3570675"/>
                  </a:moveTo>
                  <a:cubicBezTo>
                    <a:pt x="2154588" y="3650685"/>
                    <a:pt x="2087278" y="3716725"/>
                    <a:pt x="2007268" y="3716725"/>
                  </a:cubicBezTo>
                  <a:lnTo>
                    <a:pt x="201737" y="3716725"/>
                  </a:lnTo>
                  <a:cubicBezTo>
                    <a:pt x="157480" y="3716725"/>
                    <a:pt x="120650" y="3700215"/>
                    <a:pt x="93980" y="3672275"/>
                  </a:cubicBezTo>
                  <a:cubicBezTo>
                    <a:pt x="114300" y="3681165"/>
                    <a:pt x="135890" y="3686245"/>
                    <a:pt x="160020" y="3686245"/>
                  </a:cubicBezTo>
                  <a:lnTo>
                    <a:pt x="1969168" y="3686245"/>
                  </a:lnTo>
                  <a:cubicBezTo>
                    <a:pt x="2056798" y="3686245"/>
                    <a:pt x="2127918" y="3615125"/>
                    <a:pt x="2127918" y="3527495"/>
                  </a:cubicBezTo>
                  <a:lnTo>
                    <a:pt x="2127918" y="158750"/>
                  </a:lnTo>
                  <a:cubicBezTo>
                    <a:pt x="2127918" y="140970"/>
                    <a:pt x="2124108" y="123190"/>
                    <a:pt x="2119028" y="106680"/>
                  </a:cubicBezTo>
                  <a:cubicBezTo>
                    <a:pt x="2140618" y="132080"/>
                    <a:pt x="2154588" y="165100"/>
                    <a:pt x="2154588" y="201930"/>
                  </a:cubicBezTo>
                  <a:lnTo>
                    <a:pt x="2154588" y="3570675"/>
                  </a:lnTo>
                  <a:close/>
                </a:path>
              </a:pathLst>
            </a:custGeom>
            <a:solidFill>
              <a:srgbClr val="939598"/>
            </a:solidFill>
          </p:spPr>
          <p:txBody>
            <a:bodyPr/>
            <a:lstStyle/>
            <a:p>
              <a:endParaRPr lang="vi-VN"/>
            </a:p>
          </p:txBody>
        </p:sp>
      </p:grpSp>
      <p:grpSp>
        <p:nvGrpSpPr>
          <p:cNvPr id="7" name="Group 7"/>
          <p:cNvGrpSpPr>
            <a:grpSpLocks noChangeAspect="1"/>
          </p:cNvGrpSpPr>
          <p:nvPr/>
        </p:nvGrpSpPr>
        <p:grpSpPr>
          <a:xfrm>
            <a:off x="5969640" y="1583183"/>
            <a:ext cx="5246968" cy="5246370"/>
            <a:chOff x="0" y="0"/>
            <a:chExt cx="6350013" cy="6349289"/>
          </a:xfrm>
        </p:grpSpPr>
        <p:sp>
          <p:nvSpPr>
            <p:cNvPr id="8" name="Freeform 8"/>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t="-5" b="-5"/>
              </a:stretch>
            </a:blipFill>
          </p:spPr>
          <p:txBody>
            <a:bodyPr/>
            <a:lstStyle/>
            <a:p>
              <a:endParaRPr lang="vi-VN"/>
            </a:p>
          </p:txBody>
        </p:sp>
      </p:grpSp>
      <p:grpSp>
        <p:nvGrpSpPr>
          <p:cNvPr id="9" name="Group 9"/>
          <p:cNvGrpSpPr>
            <a:grpSpLocks noChangeAspect="1"/>
          </p:cNvGrpSpPr>
          <p:nvPr/>
        </p:nvGrpSpPr>
        <p:grpSpPr>
          <a:xfrm>
            <a:off x="12693943" y="1583183"/>
            <a:ext cx="5246968" cy="5246370"/>
            <a:chOff x="0" y="0"/>
            <a:chExt cx="6350013" cy="6349289"/>
          </a:xfrm>
        </p:grpSpPr>
        <p:sp>
          <p:nvSpPr>
            <p:cNvPr id="10" name="Freeform 10"/>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t="-5" b="-5"/>
              </a:stretch>
            </a:blipFill>
          </p:spPr>
          <p:txBody>
            <a:bodyPr/>
            <a:lstStyle/>
            <a:p>
              <a:endParaRPr lang="vi-VN"/>
            </a:p>
          </p:txBody>
        </p:sp>
      </p:grpSp>
      <p:grpSp>
        <p:nvGrpSpPr>
          <p:cNvPr id="11" name="Group 11"/>
          <p:cNvGrpSpPr/>
          <p:nvPr/>
        </p:nvGrpSpPr>
        <p:grpSpPr>
          <a:xfrm>
            <a:off x="13208305" y="7072696"/>
            <a:ext cx="4218245" cy="1410826"/>
            <a:chOff x="0" y="0"/>
            <a:chExt cx="5624326" cy="1881102"/>
          </a:xfrm>
        </p:grpSpPr>
        <p:sp>
          <p:nvSpPr>
            <p:cNvPr id="12" name="TextBox 12"/>
            <p:cNvSpPr txBox="1"/>
            <p:nvPr/>
          </p:nvSpPr>
          <p:spPr>
            <a:xfrm>
              <a:off x="0" y="-19050"/>
              <a:ext cx="5624326" cy="946112"/>
            </a:xfrm>
            <a:prstGeom prst="rect">
              <a:avLst/>
            </a:prstGeom>
          </p:spPr>
          <p:txBody>
            <a:bodyPr lIns="0" tIns="0" rIns="0" bIns="0" rtlCol="0" anchor="t">
              <a:spAutoFit/>
            </a:bodyPr>
            <a:lstStyle/>
            <a:p>
              <a:pPr marL="0" lvl="0" indent="0" algn="ctr">
                <a:lnSpc>
                  <a:spcPts val="5574"/>
                </a:lnSpc>
              </a:pPr>
              <a:r>
                <a:rPr lang="en-US" sz="4645">
                  <a:solidFill>
                    <a:srgbClr val="000000"/>
                  </a:solidFill>
                  <a:latin typeface="Rokkitt"/>
                </a:rPr>
                <a:t>NGÔ TẤN ĐẠT</a:t>
              </a:r>
            </a:p>
          </p:txBody>
        </p:sp>
        <p:sp>
          <p:nvSpPr>
            <p:cNvPr id="13" name="TextBox 13"/>
            <p:cNvSpPr txBox="1"/>
            <p:nvPr/>
          </p:nvSpPr>
          <p:spPr>
            <a:xfrm>
              <a:off x="0" y="1165457"/>
              <a:ext cx="5624326" cy="590913"/>
            </a:xfrm>
            <a:prstGeom prst="rect">
              <a:avLst/>
            </a:prstGeom>
          </p:spPr>
          <p:txBody>
            <a:bodyPr lIns="0" tIns="0" rIns="0" bIns="0" rtlCol="0" anchor="t">
              <a:spAutoFit/>
            </a:bodyPr>
            <a:lstStyle/>
            <a:p>
              <a:pPr marL="0" lvl="0" indent="0" algn="ctr">
                <a:lnSpc>
                  <a:spcPts val="3716"/>
                </a:lnSpc>
                <a:spcBef>
                  <a:spcPct val="0"/>
                </a:spcBef>
              </a:pPr>
              <a:r>
                <a:rPr lang="en-US" sz="2654">
                  <a:solidFill>
                    <a:srgbClr val="000000"/>
                  </a:solidFill>
                  <a:latin typeface="Muli"/>
                </a:rPr>
                <a:t>SBD: 02</a:t>
              </a:r>
            </a:p>
          </p:txBody>
        </p:sp>
      </p:grpSp>
      <p:sp>
        <p:nvSpPr>
          <p:cNvPr id="14" name="TextBox 14"/>
          <p:cNvSpPr txBox="1"/>
          <p:nvPr/>
        </p:nvSpPr>
        <p:spPr>
          <a:xfrm>
            <a:off x="1320351" y="4182167"/>
            <a:ext cx="3754779" cy="816292"/>
          </a:xfrm>
          <a:prstGeom prst="rect">
            <a:avLst/>
          </a:prstGeom>
        </p:spPr>
        <p:txBody>
          <a:bodyPr lIns="0" tIns="0" rIns="0" bIns="0" rtlCol="0" anchor="t">
            <a:spAutoFit/>
          </a:bodyPr>
          <a:lstStyle/>
          <a:p>
            <a:pPr marL="0" lvl="0" indent="0" algn="ctr">
              <a:lnSpc>
                <a:spcPts val="6862"/>
              </a:lnSpc>
              <a:spcBef>
                <a:spcPct val="0"/>
              </a:spcBef>
            </a:pPr>
            <a:r>
              <a:rPr lang="en-US" sz="4575">
                <a:solidFill>
                  <a:srgbClr val="000000"/>
                </a:solidFill>
                <a:latin typeface="Cabin Bold"/>
              </a:rPr>
              <a:t>THÀNH VIÊN</a:t>
            </a:r>
          </a:p>
        </p:txBody>
      </p:sp>
      <p:grpSp>
        <p:nvGrpSpPr>
          <p:cNvPr id="15" name="Group 15"/>
          <p:cNvGrpSpPr/>
          <p:nvPr/>
        </p:nvGrpSpPr>
        <p:grpSpPr>
          <a:xfrm>
            <a:off x="6484002" y="7072696"/>
            <a:ext cx="4218245" cy="1410826"/>
            <a:chOff x="0" y="0"/>
            <a:chExt cx="5624326" cy="1881102"/>
          </a:xfrm>
        </p:grpSpPr>
        <p:sp>
          <p:nvSpPr>
            <p:cNvPr id="16" name="TextBox 16"/>
            <p:cNvSpPr txBox="1"/>
            <p:nvPr/>
          </p:nvSpPr>
          <p:spPr>
            <a:xfrm>
              <a:off x="0" y="-19050"/>
              <a:ext cx="5624326" cy="946112"/>
            </a:xfrm>
            <a:prstGeom prst="rect">
              <a:avLst/>
            </a:prstGeom>
          </p:spPr>
          <p:txBody>
            <a:bodyPr lIns="0" tIns="0" rIns="0" bIns="0" rtlCol="0" anchor="t">
              <a:spAutoFit/>
            </a:bodyPr>
            <a:lstStyle/>
            <a:p>
              <a:pPr marL="0" lvl="0" indent="0" algn="ctr">
                <a:lnSpc>
                  <a:spcPts val="5574"/>
                </a:lnSpc>
              </a:pPr>
              <a:r>
                <a:rPr lang="en-US" sz="4645">
                  <a:solidFill>
                    <a:srgbClr val="000000"/>
                  </a:solidFill>
                  <a:latin typeface="Rokkitt"/>
                </a:rPr>
                <a:t>ĐỖ TIẾN DŨNG</a:t>
              </a:r>
            </a:p>
          </p:txBody>
        </p:sp>
        <p:sp>
          <p:nvSpPr>
            <p:cNvPr id="17" name="TextBox 17"/>
            <p:cNvSpPr txBox="1"/>
            <p:nvPr/>
          </p:nvSpPr>
          <p:spPr>
            <a:xfrm>
              <a:off x="0" y="1165457"/>
              <a:ext cx="5624326" cy="590913"/>
            </a:xfrm>
            <a:prstGeom prst="rect">
              <a:avLst/>
            </a:prstGeom>
          </p:spPr>
          <p:txBody>
            <a:bodyPr lIns="0" tIns="0" rIns="0" bIns="0" rtlCol="0" anchor="t">
              <a:spAutoFit/>
            </a:bodyPr>
            <a:lstStyle/>
            <a:p>
              <a:pPr marL="0" lvl="0" indent="0" algn="ctr">
                <a:lnSpc>
                  <a:spcPts val="3716"/>
                </a:lnSpc>
                <a:spcBef>
                  <a:spcPct val="0"/>
                </a:spcBef>
              </a:pPr>
              <a:r>
                <a:rPr lang="en-US" sz="2654">
                  <a:solidFill>
                    <a:srgbClr val="000000"/>
                  </a:solidFill>
                  <a:latin typeface="Muli"/>
                </a:rPr>
                <a:t>SBD: 01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98863" y="3235145"/>
            <a:ext cx="3370034" cy="592309"/>
            <a:chOff x="0" y="0"/>
            <a:chExt cx="4493379" cy="789745"/>
          </a:xfrm>
        </p:grpSpPr>
        <p:grpSp>
          <p:nvGrpSpPr>
            <p:cNvPr id="3" name="Group 3"/>
            <p:cNvGrpSpPr>
              <a:grpSpLocks noChangeAspect="1"/>
            </p:cNvGrpSpPr>
            <p:nvPr/>
          </p:nvGrpSpPr>
          <p:grpSpPr>
            <a:xfrm>
              <a:off x="0" y="0"/>
              <a:ext cx="4493379" cy="789745"/>
              <a:chOff x="0" y="0"/>
              <a:chExt cx="9525000" cy="1674091"/>
            </a:xfrm>
          </p:grpSpPr>
          <p:sp>
            <p:nvSpPr>
              <p:cNvPr id="4" name="Freeform 4"/>
              <p:cNvSpPr/>
              <p:nvPr/>
            </p:nvSpPr>
            <p:spPr>
              <a:xfrm>
                <a:off x="36310" y="56683"/>
                <a:ext cx="2848321" cy="1617408"/>
              </a:xfrm>
              <a:custGeom>
                <a:avLst/>
                <a:gdLst/>
                <a:ahLst/>
                <a:cxnLst/>
                <a:rect l="l" t="t" r="r" b="b"/>
                <a:pathLst>
                  <a:path w="2848321" h="1617408">
                    <a:moveTo>
                      <a:pt x="598690" y="1617408"/>
                    </a:moveTo>
                    <a:cubicBezTo>
                      <a:pt x="929294" y="1617408"/>
                      <a:pt x="1197322" y="1336622"/>
                      <a:pt x="1197322" y="990143"/>
                    </a:cubicBezTo>
                    <a:cubicBezTo>
                      <a:pt x="1197322" y="699948"/>
                      <a:pt x="777240" y="180692"/>
                      <a:pt x="640831" y="19748"/>
                    </a:cubicBezTo>
                    <a:cubicBezTo>
                      <a:pt x="630400" y="7235"/>
                      <a:pt x="614951" y="0"/>
                      <a:pt x="598661" y="0"/>
                    </a:cubicBezTo>
                    <a:cubicBezTo>
                      <a:pt x="582371" y="0"/>
                      <a:pt x="566922" y="7235"/>
                      <a:pt x="556491" y="19748"/>
                    </a:cubicBezTo>
                    <a:cubicBezTo>
                      <a:pt x="420140" y="180749"/>
                      <a:pt x="0" y="700006"/>
                      <a:pt x="0" y="990201"/>
                    </a:cubicBezTo>
                    <a:cubicBezTo>
                      <a:pt x="58" y="1336622"/>
                      <a:pt x="268028" y="1617408"/>
                      <a:pt x="598690" y="1617408"/>
                    </a:cubicBezTo>
                    <a:close/>
                    <a:moveTo>
                      <a:pt x="1090180" y="990143"/>
                    </a:moveTo>
                    <a:cubicBezTo>
                      <a:pt x="1090180" y="1290210"/>
                      <a:pt x="860252" y="1515577"/>
                      <a:pt x="598690" y="1515577"/>
                    </a:cubicBezTo>
                    <a:cubicBezTo>
                      <a:pt x="588347" y="1515623"/>
                      <a:pt x="578770" y="1510132"/>
                      <a:pt x="573586" y="1501183"/>
                    </a:cubicBezTo>
                    <a:cubicBezTo>
                      <a:pt x="568401" y="1492233"/>
                      <a:pt x="568401" y="1481194"/>
                      <a:pt x="573586" y="1472244"/>
                    </a:cubicBezTo>
                    <a:cubicBezTo>
                      <a:pt x="578770" y="1463295"/>
                      <a:pt x="588347" y="1457804"/>
                      <a:pt x="598690" y="1457850"/>
                    </a:cubicBezTo>
                    <a:cubicBezTo>
                      <a:pt x="826251" y="1457850"/>
                      <a:pt x="1032453" y="1260480"/>
                      <a:pt x="1032453" y="990143"/>
                    </a:cubicBezTo>
                    <a:cubicBezTo>
                      <a:pt x="1032407" y="979801"/>
                      <a:pt x="1037898" y="970224"/>
                      <a:pt x="1046847" y="965039"/>
                    </a:cubicBezTo>
                    <a:cubicBezTo>
                      <a:pt x="1055797" y="959854"/>
                      <a:pt x="1066836" y="959854"/>
                      <a:pt x="1075786" y="965039"/>
                    </a:cubicBezTo>
                    <a:cubicBezTo>
                      <a:pt x="1084735" y="970224"/>
                      <a:pt x="1090226" y="979801"/>
                      <a:pt x="1090180" y="990143"/>
                    </a:cubicBezTo>
                    <a:close/>
                    <a:moveTo>
                      <a:pt x="2249690" y="1617408"/>
                    </a:moveTo>
                    <a:cubicBezTo>
                      <a:pt x="2580294" y="1617408"/>
                      <a:pt x="2848322" y="1336622"/>
                      <a:pt x="2848322" y="990143"/>
                    </a:cubicBezTo>
                    <a:cubicBezTo>
                      <a:pt x="2848322" y="699948"/>
                      <a:pt x="2428241" y="180692"/>
                      <a:pt x="2291831" y="19748"/>
                    </a:cubicBezTo>
                    <a:cubicBezTo>
                      <a:pt x="2281400" y="7235"/>
                      <a:pt x="2265951" y="0"/>
                      <a:pt x="2249661" y="0"/>
                    </a:cubicBezTo>
                    <a:cubicBezTo>
                      <a:pt x="2233371" y="0"/>
                      <a:pt x="2217922" y="7235"/>
                      <a:pt x="2207491" y="19748"/>
                    </a:cubicBezTo>
                    <a:cubicBezTo>
                      <a:pt x="2071139" y="180749"/>
                      <a:pt x="1651000" y="700006"/>
                      <a:pt x="1651000" y="990201"/>
                    </a:cubicBezTo>
                    <a:cubicBezTo>
                      <a:pt x="1651058" y="1336622"/>
                      <a:pt x="1919028" y="1617408"/>
                      <a:pt x="2249690" y="1617408"/>
                    </a:cubicBezTo>
                    <a:close/>
                    <a:moveTo>
                      <a:pt x="2741180" y="990143"/>
                    </a:moveTo>
                    <a:cubicBezTo>
                      <a:pt x="2741180" y="1290210"/>
                      <a:pt x="2511252" y="1515577"/>
                      <a:pt x="2249690" y="1515577"/>
                    </a:cubicBezTo>
                    <a:cubicBezTo>
                      <a:pt x="2239347" y="1515623"/>
                      <a:pt x="2229770" y="1510132"/>
                      <a:pt x="2224586" y="1501183"/>
                    </a:cubicBezTo>
                    <a:cubicBezTo>
                      <a:pt x="2219401" y="1492233"/>
                      <a:pt x="2219401" y="1481194"/>
                      <a:pt x="2224586" y="1472244"/>
                    </a:cubicBezTo>
                    <a:cubicBezTo>
                      <a:pt x="2229770" y="1463295"/>
                      <a:pt x="2239347" y="1457804"/>
                      <a:pt x="2249690" y="1457850"/>
                    </a:cubicBezTo>
                    <a:cubicBezTo>
                      <a:pt x="2477251" y="1457850"/>
                      <a:pt x="2683453" y="1260480"/>
                      <a:pt x="2683453" y="990143"/>
                    </a:cubicBezTo>
                    <a:cubicBezTo>
                      <a:pt x="2683406" y="979801"/>
                      <a:pt x="2688898" y="970224"/>
                      <a:pt x="2697847" y="965039"/>
                    </a:cubicBezTo>
                    <a:cubicBezTo>
                      <a:pt x="2706797" y="959854"/>
                      <a:pt x="2717836" y="959854"/>
                      <a:pt x="2726785" y="965039"/>
                    </a:cubicBezTo>
                    <a:cubicBezTo>
                      <a:pt x="2735735" y="970224"/>
                      <a:pt x="2741226" y="979801"/>
                      <a:pt x="2741180" y="990143"/>
                    </a:cubicBezTo>
                    <a:close/>
                  </a:path>
                </a:pathLst>
              </a:custGeom>
              <a:solidFill>
                <a:srgbClr val="C8BFB7"/>
              </a:solidFill>
            </p:spPr>
            <p:txBody>
              <a:bodyPr/>
              <a:lstStyle/>
              <a:p>
                <a:endParaRPr lang="vi-VN"/>
              </a:p>
            </p:txBody>
          </p:sp>
          <p:sp>
            <p:nvSpPr>
              <p:cNvPr id="5" name="Freeform 5"/>
              <p:cNvSpPr/>
              <p:nvPr/>
            </p:nvSpPr>
            <p:spPr>
              <a:xfrm>
                <a:off x="3338311" y="56683"/>
                <a:ext cx="6150321" cy="1617408"/>
              </a:xfrm>
              <a:custGeom>
                <a:avLst/>
                <a:gdLst/>
                <a:ahLst/>
                <a:cxnLst/>
                <a:rect l="l" t="t" r="r" b="b"/>
                <a:pathLst>
                  <a:path w="6150321" h="1617408">
                    <a:moveTo>
                      <a:pt x="598689" y="1617408"/>
                    </a:moveTo>
                    <a:cubicBezTo>
                      <a:pt x="929293" y="1617408"/>
                      <a:pt x="1197321" y="1336622"/>
                      <a:pt x="1197321" y="990143"/>
                    </a:cubicBezTo>
                    <a:cubicBezTo>
                      <a:pt x="1197321" y="699948"/>
                      <a:pt x="777239" y="180692"/>
                      <a:pt x="640830" y="19748"/>
                    </a:cubicBezTo>
                    <a:cubicBezTo>
                      <a:pt x="630399" y="7235"/>
                      <a:pt x="614950" y="0"/>
                      <a:pt x="598660" y="0"/>
                    </a:cubicBezTo>
                    <a:cubicBezTo>
                      <a:pt x="582370" y="0"/>
                      <a:pt x="566921" y="7235"/>
                      <a:pt x="556490" y="19748"/>
                    </a:cubicBezTo>
                    <a:cubicBezTo>
                      <a:pt x="420139" y="180749"/>
                      <a:pt x="0" y="700006"/>
                      <a:pt x="0" y="990201"/>
                    </a:cubicBezTo>
                    <a:cubicBezTo>
                      <a:pt x="57" y="1336622"/>
                      <a:pt x="268027" y="1617408"/>
                      <a:pt x="598689" y="1617408"/>
                    </a:cubicBezTo>
                    <a:close/>
                    <a:moveTo>
                      <a:pt x="1090179" y="990143"/>
                    </a:moveTo>
                    <a:cubicBezTo>
                      <a:pt x="1090179" y="1290210"/>
                      <a:pt x="860251" y="1515577"/>
                      <a:pt x="598689" y="1515577"/>
                    </a:cubicBezTo>
                    <a:cubicBezTo>
                      <a:pt x="588346" y="1515623"/>
                      <a:pt x="578769" y="1510132"/>
                      <a:pt x="573585" y="1501183"/>
                    </a:cubicBezTo>
                    <a:cubicBezTo>
                      <a:pt x="568400" y="1492233"/>
                      <a:pt x="568400" y="1481194"/>
                      <a:pt x="573585" y="1472244"/>
                    </a:cubicBezTo>
                    <a:cubicBezTo>
                      <a:pt x="578769" y="1463295"/>
                      <a:pt x="588346" y="1457804"/>
                      <a:pt x="598689" y="1457850"/>
                    </a:cubicBezTo>
                    <a:cubicBezTo>
                      <a:pt x="826250" y="1457850"/>
                      <a:pt x="1032452" y="1260480"/>
                      <a:pt x="1032452" y="990143"/>
                    </a:cubicBezTo>
                    <a:cubicBezTo>
                      <a:pt x="1032406" y="979801"/>
                      <a:pt x="1037897" y="970224"/>
                      <a:pt x="1046846" y="965039"/>
                    </a:cubicBezTo>
                    <a:cubicBezTo>
                      <a:pt x="1055796" y="959854"/>
                      <a:pt x="1066835" y="959854"/>
                      <a:pt x="1075785" y="965039"/>
                    </a:cubicBezTo>
                    <a:cubicBezTo>
                      <a:pt x="1084734" y="970224"/>
                      <a:pt x="1090225" y="979801"/>
                      <a:pt x="1090179" y="990143"/>
                    </a:cubicBezTo>
                    <a:close/>
                    <a:moveTo>
                      <a:pt x="2249689" y="1617408"/>
                    </a:moveTo>
                    <a:cubicBezTo>
                      <a:pt x="2580293" y="1617408"/>
                      <a:pt x="2848321" y="1336622"/>
                      <a:pt x="2848321" y="990143"/>
                    </a:cubicBezTo>
                    <a:cubicBezTo>
                      <a:pt x="2848321" y="699948"/>
                      <a:pt x="2428239" y="180692"/>
                      <a:pt x="2291830" y="19748"/>
                    </a:cubicBezTo>
                    <a:cubicBezTo>
                      <a:pt x="2281399" y="7235"/>
                      <a:pt x="2265950" y="0"/>
                      <a:pt x="2249660" y="0"/>
                    </a:cubicBezTo>
                    <a:cubicBezTo>
                      <a:pt x="2233370" y="0"/>
                      <a:pt x="2217921" y="7235"/>
                      <a:pt x="2207490" y="19748"/>
                    </a:cubicBezTo>
                    <a:cubicBezTo>
                      <a:pt x="2071139" y="180749"/>
                      <a:pt x="1651000" y="700006"/>
                      <a:pt x="1651000" y="990201"/>
                    </a:cubicBezTo>
                    <a:cubicBezTo>
                      <a:pt x="1651057" y="1336622"/>
                      <a:pt x="1919027" y="1617408"/>
                      <a:pt x="2249689" y="1617408"/>
                    </a:cubicBezTo>
                    <a:close/>
                    <a:moveTo>
                      <a:pt x="2741179" y="990143"/>
                    </a:moveTo>
                    <a:cubicBezTo>
                      <a:pt x="2741179" y="1290210"/>
                      <a:pt x="2511251" y="1515577"/>
                      <a:pt x="2249689" y="1515577"/>
                    </a:cubicBezTo>
                    <a:cubicBezTo>
                      <a:pt x="2239346" y="1515623"/>
                      <a:pt x="2229769" y="1510132"/>
                      <a:pt x="2224585" y="1501183"/>
                    </a:cubicBezTo>
                    <a:cubicBezTo>
                      <a:pt x="2219400" y="1492233"/>
                      <a:pt x="2219400" y="1481194"/>
                      <a:pt x="2224585" y="1472244"/>
                    </a:cubicBezTo>
                    <a:cubicBezTo>
                      <a:pt x="2229769" y="1463295"/>
                      <a:pt x="2239346" y="1457804"/>
                      <a:pt x="2249689" y="1457850"/>
                    </a:cubicBezTo>
                    <a:cubicBezTo>
                      <a:pt x="2477250" y="1457850"/>
                      <a:pt x="2683452" y="1260480"/>
                      <a:pt x="2683452" y="990143"/>
                    </a:cubicBezTo>
                    <a:cubicBezTo>
                      <a:pt x="2683406" y="979801"/>
                      <a:pt x="2688897" y="970224"/>
                      <a:pt x="2697846" y="965039"/>
                    </a:cubicBezTo>
                    <a:cubicBezTo>
                      <a:pt x="2706796" y="959854"/>
                      <a:pt x="2717835" y="959854"/>
                      <a:pt x="2726785" y="965039"/>
                    </a:cubicBezTo>
                    <a:cubicBezTo>
                      <a:pt x="2735734" y="970224"/>
                      <a:pt x="2741225" y="979801"/>
                      <a:pt x="2741179" y="990143"/>
                    </a:cubicBezTo>
                    <a:close/>
                    <a:moveTo>
                      <a:pt x="3900689" y="1617408"/>
                    </a:moveTo>
                    <a:cubicBezTo>
                      <a:pt x="4231293" y="1617408"/>
                      <a:pt x="4499321" y="1336622"/>
                      <a:pt x="4499321" y="990143"/>
                    </a:cubicBezTo>
                    <a:cubicBezTo>
                      <a:pt x="4499321" y="699948"/>
                      <a:pt x="4079239" y="180692"/>
                      <a:pt x="3942830" y="19748"/>
                    </a:cubicBezTo>
                    <a:cubicBezTo>
                      <a:pt x="3932399" y="7235"/>
                      <a:pt x="3916950" y="0"/>
                      <a:pt x="3900660" y="0"/>
                    </a:cubicBezTo>
                    <a:cubicBezTo>
                      <a:pt x="3884370" y="0"/>
                      <a:pt x="3868920" y="7235"/>
                      <a:pt x="3858490" y="19748"/>
                    </a:cubicBezTo>
                    <a:cubicBezTo>
                      <a:pt x="3722139" y="180749"/>
                      <a:pt x="3301999" y="700006"/>
                      <a:pt x="3301999" y="990201"/>
                    </a:cubicBezTo>
                    <a:cubicBezTo>
                      <a:pt x="3302057" y="1336622"/>
                      <a:pt x="3570027" y="1617408"/>
                      <a:pt x="3900689" y="1617408"/>
                    </a:cubicBezTo>
                    <a:close/>
                    <a:moveTo>
                      <a:pt x="4392179" y="990143"/>
                    </a:moveTo>
                    <a:cubicBezTo>
                      <a:pt x="4392179" y="1290210"/>
                      <a:pt x="4162251" y="1515577"/>
                      <a:pt x="3900689" y="1515577"/>
                    </a:cubicBezTo>
                    <a:cubicBezTo>
                      <a:pt x="3890346" y="1515623"/>
                      <a:pt x="3880769" y="1510132"/>
                      <a:pt x="3875584" y="1501183"/>
                    </a:cubicBezTo>
                    <a:cubicBezTo>
                      <a:pt x="3870400" y="1492233"/>
                      <a:pt x="3870400" y="1481194"/>
                      <a:pt x="3875584" y="1472244"/>
                    </a:cubicBezTo>
                    <a:cubicBezTo>
                      <a:pt x="3880769" y="1463295"/>
                      <a:pt x="3890346" y="1457804"/>
                      <a:pt x="3900689" y="1457850"/>
                    </a:cubicBezTo>
                    <a:cubicBezTo>
                      <a:pt x="4128250" y="1457850"/>
                      <a:pt x="4334452" y="1260480"/>
                      <a:pt x="4334452" y="990143"/>
                    </a:cubicBezTo>
                    <a:cubicBezTo>
                      <a:pt x="4334405" y="979801"/>
                      <a:pt x="4339896" y="970224"/>
                      <a:pt x="4348846" y="965039"/>
                    </a:cubicBezTo>
                    <a:cubicBezTo>
                      <a:pt x="4357796" y="959854"/>
                      <a:pt x="4368835" y="959854"/>
                      <a:pt x="4377785" y="965039"/>
                    </a:cubicBezTo>
                    <a:cubicBezTo>
                      <a:pt x="4386735" y="970224"/>
                      <a:pt x="4392226" y="979801"/>
                      <a:pt x="4392179" y="990143"/>
                    </a:cubicBezTo>
                    <a:close/>
                    <a:moveTo>
                      <a:pt x="5551689" y="1617408"/>
                    </a:moveTo>
                    <a:cubicBezTo>
                      <a:pt x="5882293" y="1617408"/>
                      <a:pt x="6150321" y="1336622"/>
                      <a:pt x="6150321" y="990143"/>
                    </a:cubicBezTo>
                    <a:cubicBezTo>
                      <a:pt x="6150321" y="699948"/>
                      <a:pt x="5730239" y="180692"/>
                      <a:pt x="5593830" y="19748"/>
                    </a:cubicBezTo>
                    <a:cubicBezTo>
                      <a:pt x="5583399" y="7235"/>
                      <a:pt x="5567950" y="0"/>
                      <a:pt x="5551660" y="0"/>
                    </a:cubicBezTo>
                    <a:cubicBezTo>
                      <a:pt x="5535370" y="0"/>
                      <a:pt x="5519920" y="7235"/>
                      <a:pt x="5509490" y="19748"/>
                    </a:cubicBezTo>
                    <a:cubicBezTo>
                      <a:pt x="5373139" y="180749"/>
                      <a:pt x="4952999" y="700006"/>
                      <a:pt x="4952999" y="990201"/>
                    </a:cubicBezTo>
                    <a:cubicBezTo>
                      <a:pt x="4953057" y="1336622"/>
                      <a:pt x="5221027" y="1617408"/>
                      <a:pt x="5551689" y="1617408"/>
                    </a:cubicBezTo>
                    <a:close/>
                    <a:moveTo>
                      <a:pt x="6043179" y="990143"/>
                    </a:moveTo>
                    <a:cubicBezTo>
                      <a:pt x="6043179" y="1290210"/>
                      <a:pt x="5813251" y="1515577"/>
                      <a:pt x="5551689" y="1515577"/>
                    </a:cubicBezTo>
                    <a:cubicBezTo>
                      <a:pt x="5541346" y="1515623"/>
                      <a:pt x="5531769" y="1510132"/>
                      <a:pt x="5526584" y="1501183"/>
                    </a:cubicBezTo>
                    <a:cubicBezTo>
                      <a:pt x="5521400" y="1492233"/>
                      <a:pt x="5521400" y="1481194"/>
                      <a:pt x="5526584" y="1472244"/>
                    </a:cubicBezTo>
                    <a:cubicBezTo>
                      <a:pt x="5531769" y="1463295"/>
                      <a:pt x="5541346" y="1457804"/>
                      <a:pt x="5551689" y="1457850"/>
                    </a:cubicBezTo>
                    <a:cubicBezTo>
                      <a:pt x="5779250" y="1457850"/>
                      <a:pt x="5985452" y="1260480"/>
                      <a:pt x="5985452" y="990143"/>
                    </a:cubicBezTo>
                    <a:cubicBezTo>
                      <a:pt x="5985405" y="979801"/>
                      <a:pt x="5990896" y="970224"/>
                      <a:pt x="5999846" y="965039"/>
                    </a:cubicBezTo>
                    <a:cubicBezTo>
                      <a:pt x="6008796" y="959854"/>
                      <a:pt x="6019835" y="959854"/>
                      <a:pt x="6028785" y="965039"/>
                    </a:cubicBezTo>
                    <a:cubicBezTo>
                      <a:pt x="6037735" y="970224"/>
                      <a:pt x="6043226" y="979801"/>
                      <a:pt x="6043179" y="990143"/>
                    </a:cubicBezTo>
                    <a:close/>
                  </a:path>
                </a:pathLst>
              </a:custGeom>
              <a:solidFill>
                <a:srgbClr val="E1DBD5"/>
              </a:solidFill>
            </p:spPr>
            <p:txBody>
              <a:bodyPr/>
              <a:lstStyle/>
              <a:p>
                <a:endParaRPr lang="vi-VN"/>
              </a:p>
            </p:txBody>
          </p:sp>
        </p:grpSp>
      </p:grpSp>
      <p:sp>
        <p:nvSpPr>
          <p:cNvPr id="6" name="AutoShape 6"/>
          <p:cNvSpPr/>
          <p:nvPr/>
        </p:nvSpPr>
        <p:spPr>
          <a:xfrm>
            <a:off x="11041195" y="2423537"/>
            <a:ext cx="7643361" cy="4693519"/>
          </a:xfrm>
          <a:prstGeom prst="rect">
            <a:avLst/>
          </a:prstGeom>
          <a:solidFill>
            <a:srgbClr val="FFFFFF"/>
          </a:solidFill>
        </p:spPr>
        <p:txBody>
          <a:bodyPr/>
          <a:lstStyle/>
          <a:p>
            <a:endParaRPr lang="vi-VN"/>
          </a:p>
        </p:txBody>
      </p:sp>
      <p:grpSp>
        <p:nvGrpSpPr>
          <p:cNvPr id="7" name="Group 7"/>
          <p:cNvGrpSpPr/>
          <p:nvPr/>
        </p:nvGrpSpPr>
        <p:grpSpPr>
          <a:xfrm>
            <a:off x="11894156" y="3266343"/>
            <a:ext cx="4139932" cy="529911"/>
            <a:chOff x="0" y="0"/>
            <a:chExt cx="5519909" cy="706548"/>
          </a:xfrm>
        </p:grpSpPr>
        <p:grpSp>
          <p:nvGrpSpPr>
            <p:cNvPr id="8" name="Group 8"/>
            <p:cNvGrpSpPr>
              <a:grpSpLocks noChangeAspect="1"/>
            </p:cNvGrpSpPr>
            <p:nvPr/>
          </p:nvGrpSpPr>
          <p:grpSpPr>
            <a:xfrm>
              <a:off x="0" y="0"/>
              <a:ext cx="5519909" cy="706548"/>
              <a:chOff x="0" y="0"/>
              <a:chExt cx="9525000" cy="1219200"/>
            </a:xfrm>
          </p:grpSpPr>
          <p:sp>
            <p:nvSpPr>
              <p:cNvPr id="9" name="Freeform 9"/>
              <p:cNvSpPr/>
              <p:nvPr/>
            </p:nvSpPr>
            <p:spPr>
              <a:xfrm>
                <a:off x="20661" y="11109"/>
                <a:ext cx="7856395" cy="1182691"/>
              </a:xfrm>
              <a:custGeom>
                <a:avLst/>
                <a:gdLst/>
                <a:ahLst/>
                <a:cxnLst/>
                <a:rect l="l" t="t" r="r" b="b"/>
                <a:pathLst>
                  <a:path w="7856395" h="1182691">
                    <a:moveTo>
                      <a:pt x="1161760" y="659451"/>
                    </a:moveTo>
                    <a:lnTo>
                      <a:pt x="626836" y="112538"/>
                    </a:lnTo>
                    <a:lnTo>
                      <a:pt x="91810" y="659451"/>
                    </a:lnTo>
                    <a:cubicBezTo>
                      <a:pt x="72119" y="679068"/>
                      <a:pt x="40319" y="679218"/>
                      <a:pt x="20445" y="659788"/>
                    </a:cubicBezTo>
                    <a:cubicBezTo>
                      <a:pt x="570" y="640357"/>
                      <a:pt x="0" y="608562"/>
                      <a:pt x="19166" y="588433"/>
                    </a:cubicBezTo>
                    <a:lnTo>
                      <a:pt x="572327" y="22927"/>
                    </a:lnTo>
                    <a:cubicBezTo>
                      <a:pt x="586664" y="8265"/>
                      <a:pt x="606304" y="0"/>
                      <a:pt x="626810" y="0"/>
                    </a:cubicBezTo>
                    <a:cubicBezTo>
                      <a:pt x="647316" y="0"/>
                      <a:pt x="666957" y="8265"/>
                      <a:pt x="681293" y="22927"/>
                    </a:cubicBezTo>
                    <a:lnTo>
                      <a:pt x="1234404" y="588331"/>
                    </a:lnTo>
                    <a:cubicBezTo>
                      <a:pt x="1247374" y="601253"/>
                      <a:pt x="1252388" y="620155"/>
                      <a:pt x="1247527" y="637806"/>
                    </a:cubicBezTo>
                    <a:cubicBezTo>
                      <a:pt x="1242666" y="655458"/>
                      <a:pt x="1228683" y="669129"/>
                      <a:pt x="1210926" y="673589"/>
                    </a:cubicBezTo>
                    <a:cubicBezTo>
                      <a:pt x="1193168" y="678049"/>
                      <a:pt x="1174385" y="672609"/>
                      <a:pt x="1161760" y="659349"/>
                    </a:cubicBezTo>
                    <a:close/>
                    <a:moveTo>
                      <a:pt x="1084036" y="674691"/>
                    </a:moveTo>
                    <a:lnTo>
                      <a:pt x="1084036" y="1081091"/>
                    </a:lnTo>
                    <a:cubicBezTo>
                      <a:pt x="1084036" y="1137203"/>
                      <a:pt x="1038548" y="1182691"/>
                      <a:pt x="982436" y="1182691"/>
                    </a:cubicBezTo>
                    <a:lnTo>
                      <a:pt x="779236" y="1182691"/>
                    </a:lnTo>
                    <a:lnTo>
                      <a:pt x="779236" y="877891"/>
                    </a:lnTo>
                    <a:cubicBezTo>
                      <a:pt x="779236" y="849835"/>
                      <a:pt x="756492" y="827091"/>
                      <a:pt x="728436" y="827091"/>
                    </a:cubicBezTo>
                    <a:lnTo>
                      <a:pt x="525236" y="827091"/>
                    </a:lnTo>
                    <a:cubicBezTo>
                      <a:pt x="497180" y="827091"/>
                      <a:pt x="474436" y="849835"/>
                      <a:pt x="474436" y="877891"/>
                    </a:cubicBezTo>
                    <a:lnTo>
                      <a:pt x="474436" y="1182691"/>
                    </a:lnTo>
                    <a:lnTo>
                      <a:pt x="271236" y="1182691"/>
                    </a:lnTo>
                    <a:cubicBezTo>
                      <a:pt x="215124" y="1182691"/>
                      <a:pt x="169636" y="1137203"/>
                      <a:pt x="169636" y="1081091"/>
                    </a:cubicBezTo>
                    <a:lnTo>
                      <a:pt x="169636" y="674691"/>
                    </a:lnTo>
                    <a:lnTo>
                      <a:pt x="608853" y="235474"/>
                    </a:lnTo>
                    <a:cubicBezTo>
                      <a:pt x="618771" y="225559"/>
                      <a:pt x="634850" y="225559"/>
                      <a:pt x="644768" y="235474"/>
                    </a:cubicBezTo>
                    <a:lnTo>
                      <a:pt x="1084036" y="674691"/>
                    </a:lnTo>
                    <a:close/>
                    <a:moveTo>
                      <a:pt x="728436" y="877891"/>
                    </a:moveTo>
                    <a:lnTo>
                      <a:pt x="728436" y="1182691"/>
                    </a:lnTo>
                    <a:lnTo>
                      <a:pt x="525236" y="1182691"/>
                    </a:lnTo>
                    <a:lnTo>
                      <a:pt x="525236" y="877891"/>
                    </a:lnTo>
                    <a:lnTo>
                      <a:pt x="728436" y="877891"/>
                    </a:lnTo>
                    <a:close/>
                    <a:moveTo>
                      <a:pt x="2812760" y="659451"/>
                    </a:moveTo>
                    <a:lnTo>
                      <a:pt x="2277836" y="112538"/>
                    </a:lnTo>
                    <a:lnTo>
                      <a:pt x="1742810" y="659451"/>
                    </a:lnTo>
                    <a:cubicBezTo>
                      <a:pt x="1723120" y="679068"/>
                      <a:pt x="1691319" y="679218"/>
                      <a:pt x="1671444" y="659788"/>
                    </a:cubicBezTo>
                    <a:cubicBezTo>
                      <a:pt x="1651569" y="640358"/>
                      <a:pt x="1651000" y="608562"/>
                      <a:pt x="1670166" y="588433"/>
                    </a:cubicBezTo>
                    <a:lnTo>
                      <a:pt x="2223327" y="22927"/>
                    </a:lnTo>
                    <a:cubicBezTo>
                      <a:pt x="2237664" y="8265"/>
                      <a:pt x="2257304" y="0"/>
                      <a:pt x="2277810" y="0"/>
                    </a:cubicBezTo>
                    <a:cubicBezTo>
                      <a:pt x="2298316" y="0"/>
                      <a:pt x="2317957" y="8265"/>
                      <a:pt x="2332293" y="22927"/>
                    </a:cubicBezTo>
                    <a:lnTo>
                      <a:pt x="2885404" y="588331"/>
                    </a:lnTo>
                    <a:cubicBezTo>
                      <a:pt x="2898374" y="601253"/>
                      <a:pt x="2903388" y="620155"/>
                      <a:pt x="2898527" y="637806"/>
                    </a:cubicBezTo>
                    <a:cubicBezTo>
                      <a:pt x="2893666" y="655458"/>
                      <a:pt x="2879683" y="669129"/>
                      <a:pt x="2861926" y="673589"/>
                    </a:cubicBezTo>
                    <a:cubicBezTo>
                      <a:pt x="2844169" y="678049"/>
                      <a:pt x="2825385" y="672609"/>
                      <a:pt x="2812760" y="659349"/>
                    </a:cubicBezTo>
                    <a:close/>
                    <a:moveTo>
                      <a:pt x="2735036" y="674691"/>
                    </a:moveTo>
                    <a:lnTo>
                      <a:pt x="2735036" y="1081091"/>
                    </a:lnTo>
                    <a:cubicBezTo>
                      <a:pt x="2735036" y="1137203"/>
                      <a:pt x="2689548" y="1182691"/>
                      <a:pt x="2633436" y="1182691"/>
                    </a:cubicBezTo>
                    <a:lnTo>
                      <a:pt x="2430236" y="1182691"/>
                    </a:lnTo>
                    <a:lnTo>
                      <a:pt x="2430236" y="877891"/>
                    </a:lnTo>
                    <a:cubicBezTo>
                      <a:pt x="2430236" y="849835"/>
                      <a:pt x="2407492" y="827091"/>
                      <a:pt x="2379436" y="827091"/>
                    </a:cubicBezTo>
                    <a:lnTo>
                      <a:pt x="2176236" y="827091"/>
                    </a:lnTo>
                    <a:cubicBezTo>
                      <a:pt x="2148180" y="827091"/>
                      <a:pt x="2125436" y="849835"/>
                      <a:pt x="2125436" y="877891"/>
                    </a:cubicBezTo>
                    <a:lnTo>
                      <a:pt x="2125436" y="1182691"/>
                    </a:lnTo>
                    <a:lnTo>
                      <a:pt x="1922236" y="1182691"/>
                    </a:lnTo>
                    <a:cubicBezTo>
                      <a:pt x="1866124" y="1182691"/>
                      <a:pt x="1820636" y="1137203"/>
                      <a:pt x="1820636" y="1081091"/>
                    </a:cubicBezTo>
                    <a:lnTo>
                      <a:pt x="1820636" y="674691"/>
                    </a:lnTo>
                    <a:lnTo>
                      <a:pt x="2259853" y="235474"/>
                    </a:lnTo>
                    <a:cubicBezTo>
                      <a:pt x="2269771" y="225558"/>
                      <a:pt x="2285849" y="225558"/>
                      <a:pt x="2295768" y="235474"/>
                    </a:cubicBezTo>
                    <a:lnTo>
                      <a:pt x="2735036" y="674691"/>
                    </a:lnTo>
                    <a:close/>
                    <a:moveTo>
                      <a:pt x="2379436" y="877891"/>
                    </a:moveTo>
                    <a:lnTo>
                      <a:pt x="2379436" y="1182691"/>
                    </a:lnTo>
                    <a:lnTo>
                      <a:pt x="2176236" y="1182691"/>
                    </a:lnTo>
                    <a:lnTo>
                      <a:pt x="2176236" y="877891"/>
                    </a:lnTo>
                    <a:lnTo>
                      <a:pt x="2379436" y="877891"/>
                    </a:lnTo>
                    <a:close/>
                    <a:moveTo>
                      <a:pt x="4463760" y="659451"/>
                    </a:moveTo>
                    <a:lnTo>
                      <a:pt x="3928836" y="112538"/>
                    </a:lnTo>
                    <a:lnTo>
                      <a:pt x="3393810" y="659451"/>
                    </a:lnTo>
                    <a:cubicBezTo>
                      <a:pt x="3374119" y="679068"/>
                      <a:pt x="3342319" y="679218"/>
                      <a:pt x="3322444" y="659788"/>
                    </a:cubicBezTo>
                    <a:cubicBezTo>
                      <a:pt x="3302569" y="640358"/>
                      <a:pt x="3302000" y="608562"/>
                      <a:pt x="3321166" y="588433"/>
                    </a:cubicBezTo>
                    <a:lnTo>
                      <a:pt x="3874327" y="22927"/>
                    </a:lnTo>
                    <a:cubicBezTo>
                      <a:pt x="3888664" y="8265"/>
                      <a:pt x="3908304" y="0"/>
                      <a:pt x="3928810" y="0"/>
                    </a:cubicBezTo>
                    <a:cubicBezTo>
                      <a:pt x="3949316" y="0"/>
                      <a:pt x="3968957" y="8265"/>
                      <a:pt x="3983293" y="22927"/>
                    </a:cubicBezTo>
                    <a:lnTo>
                      <a:pt x="4536404" y="588331"/>
                    </a:lnTo>
                    <a:cubicBezTo>
                      <a:pt x="4549374" y="601253"/>
                      <a:pt x="4554388" y="620155"/>
                      <a:pt x="4549527" y="637806"/>
                    </a:cubicBezTo>
                    <a:cubicBezTo>
                      <a:pt x="4544666" y="655458"/>
                      <a:pt x="4530683" y="669129"/>
                      <a:pt x="4512926" y="673589"/>
                    </a:cubicBezTo>
                    <a:cubicBezTo>
                      <a:pt x="4495168" y="678049"/>
                      <a:pt x="4476385" y="672609"/>
                      <a:pt x="4463760" y="659349"/>
                    </a:cubicBezTo>
                    <a:close/>
                    <a:moveTo>
                      <a:pt x="4386036" y="674691"/>
                    </a:moveTo>
                    <a:lnTo>
                      <a:pt x="4386036" y="1081091"/>
                    </a:lnTo>
                    <a:cubicBezTo>
                      <a:pt x="4386036" y="1137203"/>
                      <a:pt x="4340548" y="1182691"/>
                      <a:pt x="4284436" y="1182691"/>
                    </a:cubicBezTo>
                    <a:lnTo>
                      <a:pt x="4081236" y="1182691"/>
                    </a:lnTo>
                    <a:lnTo>
                      <a:pt x="4081236" y="877891"/>
                    </a:lnTo>
                    <a:cubicBezTo>
                      <a:pt x="4081236" y="849835"/>
                      <a:pt x="4058492" y="827091"/>
                      <a:pt x="4030436" y="827091"/>
                    </a:cubicBezTo>
                    <a:lnTo>
                      <a:pt x="3827236" y="827091"/>
                    </a:lnTo>
                    <a:cubicBezTo>
                      <a:pt x="3799180" y="827091"/>
                      <a:pt x="3776436" y="849835"/>
                      <a:pt x="3776436" y="877891"/>
                    </a:cubicBezTo>
                    <a:lnTo>
                      <a:pt x="3776436" y="1182691"/>
                    </a:lnTo>
                    <a:lnTo>
                      <a:pt x="3573236" y="1182691"/>
                    </a:lnTo>
                    <a:cubicBezTo>
                      <a:pt x="3517124" y="1182691"/>
                      <a:pt x="3471636" y="1137203"/>
                      <a:pt x="3471636" y="1081091"/>
                    </a:cubicBezTo>
                    <a:lnTo>
                      <a:pt x="3471636" y="674691"/>
                    </a:lnTo>
                    <a:lnTo>
                      <a:pt x="3910853" y="235474"/>
                    </a:lnTo>
                    <a:cubicBezTo>
                      <a:pt x="3920771" y="225558"/>
                      <a:pt x="3936849" y="225558"/>
                      <a:pt x="3946768" y="235474"/>
                    </a:cubicBezTo>
                    <a:lnTo>
                      <a:pt x="4386036" y="674691"/>
                    </a:lnTo>
                    <a:close/>
                    <a:moveTo>
                      <a:pt x="4030436" y="877891"/>
                    </a:moveTo>
                    <a:lnTo>
                      <a:pt x="4030436" y="1182691"/>
                    </a:lnTo>
                    <a:lnTo>
                      <a:pt x="3827236" y="1182691"/>
                    </a:lnTo>
                    <a:lnTo>
                      <a:pt x="3827236" y="877891"/>
                    </a:lnTo>
                    <a:lnTo>
                      <a:pt x="4030436" y="877891"/>
                    </a:lnTo>
                    <a:close/>
                    <a:moveTo>
                      <a:pt x="6114760" y="659451"/>
                    </a:moveTo>
                    <a:lnTo>
                      <a:pt x="5579836" y="112538"/>
                    </a:lnTo>
                    <a:lnTo>
                      <a:pt x="5044810" y="659451"/>
                    </a:lnTo>
                    <a:cubicBezTo>
                      <a:pt x="5025119" y="679068"/>
                      <a:pt x="4993319" y="679218"/>
                      <a:pt x="4973444" y="659788"/>
                    </a:cubicBezTo>
                    <a:cubicBezTo>
                      <a:pt x="4953569" y="640358"/>
                      <a:pt x="4953000" y="608562"/>
                      <a:pt x="4972166" y="588433"/>
                    </a:cubicBezTo>
                    <a:lnTo>
                      <a:pt x="5525327" y="22927"/>
                    </a:lnTo>
                    <a:cubicBezTo>
                      <a:pt x="5539664" y="8265"/>
                      <a:pt x="5559304" y="0"/>
                      <a:pt x="5579810" y="0"/>
                    </a:cubicBezTo>
                    <a:cubicBezTo>
                      <a:pt x="5600316" y="0"/>
                      <a:pt x="5619957" y="8265"/>
                      <a:pt x="5634293" y="22927"/>
                    </a:cubicBezTo>
                    <a:lnTo>
                      <a:pt x="6187404" y="588331"/>
                    </a:lnTo>
                    <a:cubicBezTo>
                      <a:pt x="6200374" y="601253"/>
                      <a:pt x="6205388" y="620155"/>
                      <a:pt x="6200527" y="637806"/>
                    </a:cubicBezTo>
                    <a:cubicBezTo>
                      <a:pt x="6195666" y="655458"/>
                      <a:pt x="6181683" y="669129"/>
                      <a:pt x="6163926" y="673589"/>
                    </a:cubicBezTo>
                    <a:cubicBezTo>
                      <a:pt x="6146168" y="678049"/>
                      <a:pt x="6127385" y="672609"/>
                      <a:pt x="6114760" y="659349"/>
                    </a:cubicBezTo>
                    <a:close/>
                    <a:moveTo>
                      <a:pt x="6037036" y="674691"/>
                    </a:moveTo>
                    <a:lnTo>
                      <a:pt x="6037036" y="1081091"/>
                    </a:lnTo>
                    <a:cubicBezTo>
                      <a:pt x="6037036" y="1137203"/>
                      <a:pt x="5991548" y="1182691"/>
                      <a:pt x="5935436" y="1182691"/>
                    </a:cubicBezTo>
                    <a:lnTo>
                      <a:pt x="5732236" y="1182691"/>
                    </a:lnTo>
                    <a:lnTo>
                      <a:pt x="5732236" y="877891"/>
                    </a:lnTo>
                    <a:cubicBezTo>
                      <a:pt x="5732236" y="849835"/>
                      <a:pt x="5709492" y="827091"/>
                      <a:pt x="5681436" y="827091"/>
                    </a:cubicBezTo>
                    <a:lnTo>
                      <a:pt x="5478236" y="827091"/>
                    </a:lnTo>
                    <a:cubicBezTo>
                      <a:pt x="5450180" y="827091"/>
                      <a:pt x="5427436" y="849835"/>
                      <a:pt x="5427436" y="877891"/>
                    </a:cubicBezTo>
                    <a:lnTo>
                      <a:pt x="5427436" y="1182691"/>
                    </a:lnTo>
                    <a:lnTo>
                      <a:pt x="5224236" y="1182691"/>
                    </a:lnTo>
                    <a:cubicBezTo>
                      <a:pt x="5168124" y="1182691"/>
                      <a:pt x="5122636" y="1137203"/>
                      <a:pt x="5122636" y="1081091"/>
                    </a:cubicBezTo>
                    <a:lnTo>
                      <a:pt x="5122636" y="674691"/>
                    </a:lnTo>
                    <a:lnTo>
                      <a:pt x="5561853" y="235474"/>
                    </a:lnTo>
                    <a:cubicBezTo>
                      <a:pt x="5571771" y="225558"/>
                      <a:pt x="5587849" y="225558"/>
                      <a:pt x="5597768" y="235474"/>
                    </a:cubicBezTo>
                    <a:lnTo>
                      <a:pt x="6037036" y="674691"/>
                    </a:lnTo>
                    <a:close/>
                    <a:moveTo>
                      <a:pt x="5681436" y="877891"/>
                    </a:moveTo>
                    <a:lnTo>
                      <a:pt x="5681436" y="1182691"/>
                    </a:lnTo>
                    <a:lnTo>
                      <a:pt x="5478236" y="1182691"/>
                    </a:lnTo>
                    <a:lnTo>
                      <a:pt x="5478236" y="877891"/>
                    </a:lnTo>
                    <a:lnTo>
                      <a:pt x="5681436" y="877891"/>
                    </a:lnTo>
                    <a:close/>
                    <a:moveTo>
                      <a:pt x="7765760" y="659451"/>
                    </a:moveTo>
                    <a:lnTo>
                      <a:pt x="7230836" y="112538"/>
                    </a:lnTo>
                    <a:lnTo>
                      <a:pt x="6695810" y="659451"/>
                    </a:lnTo>
                    <a:cubicBezTo>
                      <a:pt x="6676121" y="679075"/>
                      <a:pt x="6644315" y="679229"/>
                      <a:pt x="6624437" y="659796"/>
                    </a:cubicBezTo>
                    <a:cubicBezTo>
                      <a:pt x="6604559" y="640362"/>
                      <a:pt x="6603993" y="608561"/>
                      <a:pt x="6623166" y="588433"/>
                    </a:cubicBezTo>
                    <a:lnTo>
                      <a:pt x="7176328" y="22927"/>
                    </a:lnTo>
                    <a:cubicBezTo>
                      <a:pt x="7190664" y="8265"/>
                      <a:pt x="7210305" y="1"/>
                      <a:pt x="7230810" y="1"/>
                    </a:cubicBezTo>
                    <a:cubicBezTo>
                      <a:pt x="7251316" y="1"/>
                      <a:pt x="7270957" y="8265"/>
                      <a:pt x="7285293" y="22927"/>
                    </a:cubicBezTo>
                    <a:lnTo>
                      <a:pt x="7838403" y="588331"/>
                    </a:lnTo>
                    <a:cubicBezTo>
                      <a:pt x="7851379" y="601252"/>
                      <a:pt x="7856395" y="620156"/>
                      <a:pt x="7851535" y="637810"/>
                    </a:cubicBezTo>
                    <a:cubicBezTo>
                      <a:pt x="7846675" y="655465"/>
                      <a:pt x="7832689" y="669137"/>
                      <a:pt x="7814930" y="673597"/>
                    </a:cubicBezTo>
                    <a:cubicBezTo>
                      <a:pt x="7797170" y="678057"/>
                      <a:pt x="7778384" y="672613"/>
                      <a:pt x="7765760" y="659349"/>
                    </a:cubicBezTo>
                    <a:close/>
                    <a:moveTo>
                      <a:pt x="7688036" y="674691"/>
                    </a:moveTo>
                    <a:lnTo>
                      <a:pt x="7688036" y="1081091"/>
                    </a:lnTo>
                    <a:cubicBezTo>
                      <a:pt x="7688036" y="1137203"/>
                      <a:pt x="7642548" y="1182691"/>
                      <a:pt x="7586436" y="1182691"/>
                    </a:cubicBezTo>
                    <a:lnTo>
                      <a:pt x="7383236" y="1182691"/>
                    </a:lnTo>
                    <a:lnTo>
                      <a:pt x="7383236" y="877891"/>
                    </a:lnTo>
                    <a:cubicBezTo>
                      <a:pt x="7383236" y="849835"/>
                      <a:pt x="7360492" y="827091"/>
                      <a:pt x="7332436" y="827091"/>
                    </a:cubicBezTo>
                    <a:lnTo>
                      <a:pt x="7129236" y="827091"/>
                    </a:lnTo>
                    <a:cubicBezTo>
                      <a:pt x="7101179" y="827091"/>
                      <a:pt x="7078436" y="849835"/>
                      <a:pt x="7078436" y="877891"/>
                    </a:cubicBezTo>
                    <a:lnTo>
                      <a:pt x="7078436" y="1182691"/>
                    </a:lnTo>
                    <a:lnTo>
                      <a:pt x="6875236" y="1182691"/>
                    </a:lnTo>
                    <a:cubicBezTo>
                      <a:pt x="6819124" y="1182691"/>
                      <a:pt x="6773636" y="1137203"/>
                      <a:pt x="6773636" y="1081091"/>
                    </a:cubicBezTo>
                    <a:lnTo>
                      <a:pt x="6773636" y="674691"/>
                    </a:lnTo>
                    <a:lnTo>
                      <a:pt x="7212853" y="235474"/>
                    </a:lnTo>
                    <a:cubicBezTo>
                      <a:pt x="7222771" y="225558"/>
                      <a:pt x="7238849" y="225558"/>
                      <a:pt x="7248768" y="235474"/>
                    </a:cubicBezTo>
                    <a:lnTo>
                      <a:pt x="7688036" y="674691"/>
                    </a:lnTo>
                    <a:close/>
                    <a:moveTo>
                      <a:pt x="7332436" y="877891"/>
                    </a:moveTo>
                    <a:lnTo>
                      <a:pt x="7332436" y="1182691"/>
                    </a:lnTo>
                    <a:lnTo>
                      <a:pt x="7129236" y="1182691"/>
                    </a:lnTo>
                    <a:lnTo>
                      <a:pt x="7129236" y="877891"/>
                    </a:lnTo>
                    <a:lnTo>
                      <a:pt x="7332436" y="877891"/>
                    </a:lnTo>
                    <a:close/>
                  </a:path>
                </a:pathLst>
              </a:custGeom>
              <a:solidFill>
                <a:srgbClr val="C8BFB7"/>
              </a:solidFill>
            </p:spPr>
            <p:txBody>
              <a:bodyPr/>
              <a:lstStyle/>
              <a:p>
                <a:endParaRPr lang="vi-VN"/>
              </a:p>
            </p:txBody>
          </p:sp>
          <p:sp>
            <p:nvSpPr>
              <p:cNvPr id="10" name="Freeform 10"/>
              <p:cNvSpPr/>
              <p:nvPr/>
            </p:nvSpPr>
            <p:spPr>
              <a:xfrm>
                <a:off x="8275654" y="11110"/>
                <a:ext cx="1252403" cy="1182690"/>
              </a:xfrm>
              <a:custGeom>
                <a:avLst/>
                <a:gdLst/>
                <a:ahLst/>
                <a:cxnLst/>
                <a:rect l="l" t="t" r="r" b="b"/>
                <a:pathLst>
                  <a:path w="1252403" h="1182690">
                    <a:moveTo>
                      <a:pt x="1161767" y="659450"/>
                    </a:moveTo>
                    <a:lnTo>
                      <a:pt x="626843" y="112537"/>
                    </a:lnTo>
                    <a:lnTo>
                      <a:pt x="91817" y="659450"/>
                    </a:lnTo>
                    <a:cubicBezTo>
                      <a:pt x="72128" y="679074"/>
                      <a:pt x="40322" y="679228"/>
                      <a:pt x="20444" y="659795"/>
                    </a:cubicBezTo>
                    <a:cubicBezTo>
                      <a:pt x="566" y="640361"/>
                      <a:pt x="0" y="608560"/>
                      <a:pt x="19173" y="588432"/>
                    </a:cubicBezTo>
                    <a:lnTo>
                      <a:pt x="572335" y="22926"/>
                    </a:lnTo>
                    <a:cubicBezTo>
                      <a:pt x="586671" y="8264"/>
                      <a:pt x="606312" y="0"/>
                      <a:pt x="626817" y="0"/>
                    </a:cubicBezTo>
                    <a:cubicBezTo>
                      <a:pt x="647323" y="0"/>
                      <a:pt x="666964" y="8264"/>
                      <a:pt x="681300" y="22926"/>
                    </a:cubicBezTo>
                    <a:lnTo>
                      <a:pt x="1234410" y="588330"/>
                    </a:lnTo>
                    <a:cubicBezTo>
                      <a:pt x="1247386" y="601251"/>
                      <a:pt x="1252402" y="620155"/>
                      <a:pt x="1247542" y="637809"/>
                    </a:cubicBezTo>
                    <a:cubicBezTo>
                      <a:pt x="1242682" y="655464"/>
                      <a:pt x="1228696" y="669136"/>
                      <a:pt x="1210937" y="673596"/>
                    </a:cubicBezTo>
                    <a:cubicBezTo>
                      <a:pt x="1193177" y="678056"/>
                      <a:pt x="1174391" y="672612"/>
                      <a:pt x="1161767" y="659348"/>
                    </a:cubicBezTo>
                    <a:close/>
                    <a:moveTo>
                      <a:pt x="1084043" y="674690"/>
                    </a:moveTo>
                    <a:lnTo>
                      <a:pt x="1084043" y="1081090"/>
                    </a:lnTo>
                    <a:cubicBezTo>
                      <a:pt x="1084043" y="1137202"/>
                      <a:pt x="1038555" y="1182690"/>
                      <a:pt x="982443" y="1182690"/>
                    </a:cubicBezTo>
                    <a:lnTo>
                      <a:pt x="779243" y="1182690"/>
                    </a:lnTo>
                    <a:lnTo>
                      <a:pt x="779243" y="877890"/>
                    </a:lnTo>
                    <a:cubicBezTo>
                      <a:pt x="779243" y="849834"/>
                      <a:pt x="756499" y="827090"/>
                      <a:pt x="728443" y="827090"/>
                    </a:cubicBezTo>
                    <a:lnTo>
                      <a:pt x="525243" y="827090"/>
                    </a:lnTo>
                    <a:cubicBezTo>
                      <a:pt x="497186" y="827090"/>
                      <a:pt x="474443" y="849834"/>
                      <a:pt x="474443" y="877890"/>
                    </a:cubicBezTo>
                    <a:lnTo>
                      <a:pt x="474443" y="1182690"/>
                    </a:lnTo>
                    <a:lnTo>
                      <a:pt x="271243" y="1182690"/>
                    </a:lnTo>
                    <a:cubicBezTo>
                      <a:pt x="215131" y="1182690"/>
                      <a:pt x="169643" y="1137202"/>
                      <a:pt x="169643" y="1081090"/>
                    </a:cubicBezTo>
                    <a:lnTo>
                      <a:pt x="169643" y="674690"/>
                    </a:lnTo>
                    <a:lnTo>
                      <a:pt x="608860" y="235473"/>
                    </a:lnTo>
                    <a:cubicBezTo>
                      <a:pt x="618778" y="225557"/>
                      <a:pt x="634856" y="225557"/>
                      <a:pt x="644775" y="235473"/>
                    </a:cubicBezTo>
                    <a:lnTo>
                      <a:pt x="1084043" y="674690"/>
                    </a:lnTo>
                    <a:close/>
                    <a:moveTo>
                      <a:pt x="728443" y="877890"/>
                    </a:moveTo>
                    <a:lnTo>
                      <a:pt x="728443" y="1182690"/>
                    </a:lnTo>
                    <a:lnTo>
                      <a:pt x="525243" y="1182690"/>
                    </a:lnTo>
                    <a:lnTo>
                      <a:pt x="525243" y="877890"/>
                    </a:lnTo>
                    <a:lnTo>
                      <a:pt x="728443" y="877890"/>
                    </a:lnTo>
                    <a:close/>
                  </a:path>
                </a:pathLst>
              </a:custGeom>
              <a:solidFill>
                <a:srgbClr val="E1DBD5"/>
              </a:solidFill>
            </p:spPr>
            <p:txBody>
              <a:bodyPr/>
              <a:lstStyle/>
              <a:p>
                <a:endParaRPr lang="vi-VN"/>
              </a:p>
            </p:txBody>
          </p:sp>
        </p:grpSp>
      </p:grpSp>
      <p:sp>
        <p:nvSpPr>
          <p:cNvPr id="11" name="Freeform 11"/>
          <p:cNvSpPr/>
          <p:nvPr/>
        </p:nvSpPr>
        <p:spPr>
          <a:xfrm>
            <a:off x="1832210" y="5136068"/>
            <a:ext cx="4903340" cy="784534"/>
          </a:xfrm>
          <a:custGeom>
            <a:avLst/>
            <a:gdLst/>
            <a:ahLst/>
            <a:cxnLst/>
            <a:rect l="l" t="t" r="r" b="b"/>
            <a:pathLst>
              <a:path w="4903340" h="784534">
                <a:moveTo>
                  <a:pt x="0" y="0"/>
                </a:moveTo>
                <a:lnTo>
                  <a:pt x="4903340" y="0"/>
                </a:lnTo>
                <a:lnTo>
                  <a:pt x="4903340" y="784535"/>
                </a:lnTo>
                <a:lnTo>
                  <a:pt x="0" y="784535"/>
                </a:lnTo>
                <a:lnTo>
                  <a:pt x="0" y="0"/>
                </a:lnTo>
                <a:close/>
              </a:path>
            </a:pathLst>
          </a:custGeom>
          <a:blipFill>
            <a:blip r:embed="rId2"/>
            <a:stretch>
              <a:fillRect/>
            </a:stretch>
          </a:blipFill>
        </p:spPr>
        <p:txBody>
          <a:bodyPr/>
          <a:lstStyle/>
          <a:p>
            <a:endParaRPr lang="vi-VN"/>
          </a:p>
        </p:txBody>
      </p:sp>
      <p:sp>
        <p:nvSpPr>
          <p:cNvPr id="12" name="Freeform 12"/>
          <p:cNvSpPr/>
          <p:nvPr/>
        </p:nvSpPr>
        <p:spPr>
          <a:xfrm>
            <a:off x="3047403" y="6081707"/>
            <a:ext cx="3688147" cy="619356"/>
          </a:xfrm>
          <a:custGeom>
            <a:avLst/>
            <a:gdLst/>
            <a:ahLst/>
            <a:cxnLst/>
            <a:rect l="l" t="t" r="r" b="b"/>
            <a:pathLst>
              <a:path w="3688147" h="619356">
                <a:moveTo>
                  <a:pt x="0" y="0"/>
                </a:moveTo>
                <a:lnTo>
                  <a:pt x="3688147" y="0"/>
                </a:lnTo>
                <a:lnTo>
                  <a:pt x="3688147" y="619357"/>
                </a:lnTo>
                <a:lnTo>
                  <a:pt x="0" y="619357"/>
                </a:lnTo>
                <a:lnTo>
                  <a:pt x="0" y="0"/>
                </a:lnTo>
                <a:close/>
              </a:path>
            </a:pathLst>
          </a:custGeom>
          <a:blipFill>
            <a:blip r:embed="rId3"/>
            <a:stretch>
              <a:fillRect b="-13743"/>
            </a:stretch>
          </a:blipFill>
        </p:spPr>
        <p:txBody>
          <a:bodyPr/>
          <a:lstStyle/>
          <a:p>
            <a:endParaRPr lang="vi-VN"/>
          </a:p>
        </p:txBody>
      </p:sp>
      <p:sp>
        <p:nvSpPr>
          <p:cNvPr id="13" name="Freeform 13"/>
          <p:cNvSpPr/>
          <p:nvPr/>
        </p:nvSpPr>
        <p:spPr>
          <a:xfrm>
            <a:off x="3007679" y="7710712"/>
            <a:ext cx="2552402" cy="549560"/>
          </a:xfrm>
          <a:custGeom>
            <a:avLst/>
            <a:gdLst/>
            <a:ahLst/>
            <a:cxnLst/>
            <a:rect l="l" t="t" r="r" b="b"/>
            <a:pathLst>
              <a:path w="2552402" h="549560">
                <a:moveTo>
                  <a:pt x="0" y="0"/>
                </a:moveTo>
                <a:lnTo>
                  <a:pt x="2552402" y="0"/>
                </a:lnTo>
                <a:lnTo>
                  <a:pt x="2552402" y="549561"/>
                </a:lnTo>
                <a:lnTo>
                  <a:pt x="0" y="549561"/>
                </a:lnTo>
                <a:lnTo>
                  <a:pt x="0" y="0"/>
                </a:lnTo>
                <a:close/>
              </a:path>
            </a:pathLst>
          </a:custGeom>
          <a:blipFill>
            <a:blip r:embed="rId4"/>
            <a:stretch>
              <a:fillRect/>
            </a:stretch>
          </a:blipFill>
        </p:spPr>
        <p:txBody>
          <a:bodyPr/>
          <a:lstStyle/>
          <a:p>
            <a:endParaRPr lang="vi-VN"/>
          </a:p>
        </p:txBody>
      </p:sp>
      <p:sp>
        <p:nvSpPr>
          <p:cNvPr id="14" name="Freeform 14"/>
          <p:cNvSpPr/>
          <p:nvPr/>
        </p:nvSpPr>
        <p:spPr>
          <a:xfrm>
            <a:off x="12646043" y="6061717"/>
            <a:ext cx="3807182" cy="639346"/>
          </a:xfrm>
          <a:custGeom>
            <a:avLst/>
            <a:gdLst/>
            <a:ahLst/>
            <a:cxnLst/>
            <a:rect l="l" t="t" r="r" b="b"/>
            <a:pathLst>
              <a:path w="3807182" h="639346">
                <a:moveTo>
                  <a:pt x="0" y="0"/>
                </a:moveTo>
                <a:lnTo>
                  <a:pt x="3807182" y="0"/>
                </a:lnTo>
                <a:lnTo>
                  <a:pt x="3807182" y="639347"/>
                </a:lnTo>
                <a:lnTo>
                  <a:pt x="0" y="639347"/>
                </a:lnTo>
                <a:lnTo>
                  <a:pt x="0" y="0"/>
                </a:lnTo>
                <a:close/>
              </a:path>
            </a:pathLst>
          </a:custGeom>
          <a:blipFill>
            <a:blip r:embed="rId3"/>
            <a:stretch>
              <a:fillRect b="-13743"/>
            </a:stretch>
          </a:blipFill>
        </p:spPr>
        <p:txBody>
          <a:bodyPr/>
          <a:lstStyle/>
          <a:p>
            <a:endParaRPr lang="vi-VN"/>
          </a:p>
        </p:txBody>
      </p:sp>
      <p:sp>
        <p:nvSpPr>
          <p:cNvPr id="15" name="Freeform 15"/>
          <p:cNvSpPr/>
          <p:nvPr/>
        </p:nvSpPr>
        <p:spPr>
          <a:xfrm>
            <a:off x="12838804" y="7710712"/>
            <a:ext cx="2234127" cy="495193"/>
          </a:xfrm>
          <a:custGeom>
            <a:avLst/>
            <a:gdLst/>
            <a:ahLst/>
            <a:cxnLst/>
            <a:rect l="l" t="t" r="r" b="b"/>
            <a:pathLst>
              <a:path w="2234127" h="495193">
                <a:moveTo>
                  <a:pt x="0" y="0"/>
                </a:moveTo>
                <a:lnTo>
                  <a:pt x="2234127" y="0"/>
                </a:lnTo>
                <a:lnTo>
                  <a:pt x="2234127" y="495194"/>
                </a:lnTo>
                <a:lnTo>
                  <a:pt x="0" y="495194"/>
                </a:lnTo>
                <a:lnTo>
                  <a:pt x="0" y="0"/>
                </a:lnTo>
                <a:close/>
              </a:path>
            </a:pathLst>
          </a:custGeom>
          <a:blipFill>
            <a:blip r:embed="rId5"/>
            <a:stretch>
              <a:fillRect/>
            </a:stretch>
          </a:blipFill>
        </p:spPr>
        <p:txBody>
          <a:bodyPr/>
          <a:lstStyle/>
          <a:p>
            <a:endParaRPr lang="vi-VN"/>
          </a:p>
        </p:txBody>
      </p:sp>
      <p:sp>
        <p:nvSpPr>
          <p:cNvPr id="16" name="Freeform 16"/>
          <p:cNvSpPr/>
          <p:nvPr/>
        </p:nvSpPr>
        <p:spPr>
          <a:xfrm>
            <a:off x="11262916" y="5172718"/>
            <a:ext cx="5402411" cy="710844"/>
          </a:xfrm>
          <a:custGeom>
            <a:avLst/>
            <a:gdLst/>
            <a:ahLst/>
            <a:cxnLst/>
            <a:rect l="l" t="t" r="r" b="b"/>
            <a:pathLst>
              <a:path w="5402411" h="710844">
                <a:moveTo>
                  <a:pt x="0" y="0"/>
                </a:moveTo>
                <a:lnTo>
                  <a:pt x="5402411" y="0"/>
                </a:lnTo>
                <a:lnTo>
                  <a:pt x="5402411" y="710844"/>
                </a:lnTo>
                <a:lnTo>
                  <a:pt x="0" y="710844"/>
                </a:lnTo>
                <a:lnTo>
                  <a:pt x="0" y="0"/>
                </a:lnTo>
                <a:close/>
              </a:path>
            </a:pathLst>
          </a:custGeom>
          <a:blipFill>
            <a:blip r:embed="rId6"/>
            <a:stretch>
              <a:fillRect/>
            </a:stretch>
          </a:blipFill>
        </p:spPr>
        <p:txBody>
          <a:bodyPr/>
          <a:lstStyle/>
          <a:p>
            <a:endParaRPr lang="vi-VN"/>
          </a:p>
        </p:txBody>
      </p:sp>
      <p:sp>
        <p:nvSpPr>
          <p:cNvPr id="17" name="TextBox 17"/>
          <p:cNvSpPr txBox="1"/>
          <p:nvPr/>
        </p:nvSpPr>
        <p:spPr>
          <a:xfrm>
            <a:off x="773552" y="4405831"/>
            <a:ext cx="7020656" cy="606021"/>
          </a:xfrm>
          <a:prstGeom prst="rect">
            <a:avLst/>
          </a:prstGeom>
        </p:spPr>
        <p:txBody>
          <a:bodyPr lIns="0" tIns="0" rIns="0" bIns="0" rtlCol="0" anchor="t">
            <a:spAutoFit/>
          </a:bodyPr>
          <a:lstStyle/>
          <a:p>
            <a:pPr algn="ctr">
              <a:lnSpc>
                <a:spcPts val="4922"/>
              </a:lnSpc>
              <a:spcBef>
                <a:spcPct val="0"/>
              </a:spcBef>
            </a:pPr>
            <a:r>
              <a:rPr lang="en-US" sz="3515">
                <a:solidFill>
                  <a:srgbClr val="393939"/>
                </a:solidFill>
                <a:latin typeface="Crimson Pro Bold"/>
              </a:rPr>
              <a:t>Độ phức tạp về thời gian:</a:t>
            </a:r>
          </a:p>
        </p:txBody>
      </p:sp>
      <p:sp>
        <p:nvSpPr>
          <p:cNvPr id="18" name="TextBox 18"/>
          <p:cNvSpPr txBox="1"/>
          <p:nvPr/>
        </p:nvSpPr>
        <p:spPr>
          <a:xfrm>
            <a:off x="-1051759" y="5949178"/>
            <a:ext cx="7020656" cy="714606"/>
          </a:xfrm>
          <a:prstGeom prst="rect">
            <a:avLst/>
          </a:prstGeom>
        </p:spPr>
        <p:txBody>
          <a:bodyPr lIns="0" tIns="0" rIns="0" bIns="0" rtlCol="0" anchor="t">
            <a:spAutoFit/>
          </a:bodyPr>
          <a:lstStyle/>
          <a:p>
            <a:pPr algn="ctr">
              <a:lnSpc>
                <a:spcPts val="5762"/>
              </a:lnSpc>
              <a:spcBef>
                <a:spcPct val="0"/>
              </a:spcBef>
            </a:pPr>
            <a:r>
              <a:rPr lang="en-US" sz="4115">
                <a:solidFill>
                  <a:srgbClr val="393939"/>
                </a:solidFill>
                <a:latin typeface="Crimson Pro"/>
              </a:rPr>
              <a:t>Với:</a:t>
            </a:r>
          </a:p>
        </p:txBody>
      </p:sp>
      <p:sp>
        <p:nvSpPr>
          <p:cNvPr id="19" name="TextBox 19"/>
          <p:cNvSpPr txBox="1"/>
          <p:nvPr/>
        </p:nvSpPr>
        <p:spPr>
          <a:xfrm>
            <a:off x="773552" y="6862989"/>
            <a:ext cx="7020656" cy="606021"/>
          </a:xfrm>
          <a:prstGeom prst="rect">
            <a:avLst/>
          </a:prstGeom>
        </p:spPr>
        <p:txBody>
          <a:bodyPr lIns="0" tIns="0" rIns="0" bIns="0" rtlCol="0" anchor="t">
            <a:spAutoFit/>
          </a:bodyPr>
          <a:lstStyle/>
          <a:p>
            <a:pPr algn="ctr">
              <a:lnSpc>
                <a:spcPts val="4922"/>
              </a:lnSpc>
              <a:spcBef>
                <a:spcPct val="0"/>
              </a:spcBef>
            </a:pPr>
            <a:r>
              <a:rPr lang="en-US" sz="3515">
                <a:solidFill>
                  <a:srgbClr val="393939"/>
                </a:solidFill>
                <a:latin typeface="Crimson Pro Bold"/>
              </a:rPr>
              <a:t>Tỉ lệ xấp xỉ</a:t>
            </a:r>
          </a:p>
        </p:txBody>
      </p:sp>
      <p:sp>
        <p:nvSpPr>
          <p:cNvPr id="20" name="TextBox 20"/>
          <p:cNvSpPr txBox="1"/>
          <p:nvPr/>
        </p:nvSpPr>
        <p:spPr>
          <a:xfrm>
            <a:off x="773552" y="1859773"/>
            <a:ext cx="7020656" cy="780647"/>
          </a:xfrm>
          <a:prstGeom prst="rect">
            <a:avLst/>
          </a:prstGeom>
        </p:spPr>
        <p:txBody>
          <a:bodyPr lIns="0" tIns="0" rIns="0" bIns="0" rtlCol="0" anchor="t">
            <a:spAutoFit/>
          </a:bodyPr>
          <a:lstStyle/>
          <a:p>
            <a:pPr algn="ctr">
              <a:lnSpc>
                <a:spcPts val="6322"/>
              </a:lnSpc>
              <a:spcBef>
                <a:spcPct val="0"/>
              </a:spcBef>
            </a:pPr>
            <a:r>
              <a:rPr lang="en-US" sz="4515">
                <a:solidFill>
                  <a:srgbClr val="393939"/>
                </a:solidFill>
                <a:latin typeface="Crimson Pro Bold"/>
              </a:rPr>
              <a:t>Trường hợp tổng quát</a:t>
            </a:r>
          </a:p>
        </p:txBody>
      </p:sp>
      <p:sp>
        <p:nvSpPr>
          <p:cNvPr id="21" name="TextBox 21"/>
          <p:cNvSpPr txBox="1"/>
          <p:nvPr/>
        </p:nvSpPr>
        <p:spPr>
          <a:xfrm>
            <a:off x="10445540" y="4405831"/>
            <a:ext cx="7020656" cy="606021"/>
          </a:xfrm>
          <a:prstGeom prst="rect">
            <a:avLst/>
          </a:prstGeom>
        </p:spPr>
        <p:txBody>
          <a:bodyPr lIns="0" tIns="0" rIns="0" bIns="0" rtlCol="0" anchor="t">
            <a:spAutoFit/>
          </a:bodyPr>
          <a:lstStyle/>
          <a:p>
            <a:pPr algn="ctr">
              <a:lnSpc>
                <a:spcPts val="4922"/>
              </a:lnSpc>
              <a:spcBef>
                <a:spcPct val="0"/>
              </a:spcBef>
            </a:pPr>
            <a:r>
              <a:rPr lang="en-US" sz="3515">
                <a:solidFill>
                  <a:srgbClr val="393939"/>
                </a:solidFill>
                <a:latin typeface="Crimson Pro Bold"/>
              </a:rPr>
              <a:t>Độ phức tạp về thời gian:</a:t>
            </a:r>
          </a:p>
        </p:txBody>
      </p:sp>
      <p:sp>
        <p:nvSpPr>
          <p:cNvPr id="22" name="TextBox 22"/>
          <p:cNvSpPr txBox="1"/>
          <p:nvPr/>
        </p:nvSpPr>
        <p:spPr>
          <a:xfrm>
            <a:off x="8620229" y="5949178"/>
            <a:ext cx="7020656" cy="714606"/>
          </a:xfrm>
          <a:prstGeom prst="rect">
            <a:avLst/>
          </a:prstGeom>
        </p:spPr>
        <p:txBody>
          <a:bodyPr lIns="0" tIns="0" rIns="0" bIns="0" rtlCol="0" anchor="t">
            <a:spAutoFit/>
          </a:bodyPr>
          <a:lstStyle/>
          <a:p>
            <a:pPr algn="ctr">
              <a:lnSpc>
                <a:spcPts val="5762"/>
              </a:lnSpc>
              <a:spcBef>
                <a:spcPct val="0"/>
              </a:spcBef>
            </a:pPr>
            <a:r>
              <a:rPr lang="en-US" sz="4115">
                <a:solidFill>
                  <a:srgbClr val="393939"/>
                </a:solidFill>
                <a:latin typeface="Crimson Pro"/>
              </a:rPr>
              <a:t>Với:</a:t>
            </a:r>
          </a:p>
        </p:txBody>
      </p:sp>
      <p:sp>
        <p:nvSpPr>
          <p:cNvPr id="23" name="TextBox 23"/>
          <p:cNvSpPr txBox="1"/>
          <p:nvPr/>
        </p:nvSpPr>
        <p:spPr>
          <a:xfrm>
            <a:off x="10445540" y="6862989"/>
            <a:ext cx="7020656" cy="606021"/>
          </a:xfrm>
          <a:prstGeom prst="rect">
            <a:avLst/>
          </a:prstGeom>
        </p:spPr>
        <p:txBody>
          <a:bodyPr lIns="0" tIns="0" rIns="0" bIns="0" rtlCol="0" anchor="t">
            <a:spAutoFit/>
          </a:bodyPr>
          <a:lstStyle/>
          <a:p>
            <a:pPr algn="ctr">
              <a:lnSpc>
                <a:spcPts val="4922"/>
              </a:lnSpc>
              <a:spcBef>
                <a:spcPct val="0"/>
              </a:spcBef>
            </a:pPr>
            <a:r>
              <a:rPr lang="en-US" sz="3515">
                <a:solidFill>
                  <a:srgbClr val="393939"/>
                </a:solidFill>
                <a:latin typeface="Crimson Pro Bold"/>
              </a:rPr>
              <a:t>Tỉ lệ xấp xỉ</a:t>
            </a:r>
          </a:p>
        </p:txBody>
      </p:sp>
      <p:sp>
        <p:nvSpPr>
          <p:cNvPr id="24" name="TextBox 24"/>
          <p:cNvSpPr txBox="1"/>
          <p:nvPr/>
        </p:nvSpPr>
        <p:spPr>
          <a:xfrm>
            <a:off x="10238644" y="1117024"/>
            <a:ext cx="7020656" cy="1580747"/>
          </a:xfrm>
          <a:prstGeom prst="rect">
            <a:avLst/>
          </a:prstGeom>
        </p:spPr>
        <p:txBody>
          <a:bodyPr lIns="0" tIns="0" rIns="0" bIns="0" rtlCol="0" anchor="t">
            <a:spAutoFit/>
          </a:bodyPr>
          <a:lstStyle/>
          <a:p>
            <a:pPr algn="ctr">
              <a:lnSpc>
                <a:spcPts val="6322"/>
              </a:lnSpc>
              <a:spcBef>
                <a:spcPct val="0"/>
              </a:spcBef>
            </a:pPr>
            <a:r>
              <a:rPr lang="en-US" sz="4515">
                <a:solidFill>
                  <a:srgbClr val="393939"/>
                </a:solidFill>
                <a:latin typeface="Crimson Pro Bold"/>
              </a:rPr>
              <a:t>Trường hợp các đỉnh có chi phí giống nhau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vi-VN"/>
          </a:p>
        </p:txBody>
      </p:sp>
      <p:grpSp>
        <p:nvGrpSpPr>
          <p:cNvPr id="3" name="Group 3"/>
          <p:cNvGrpSpPr/>
          <p:nvPr/>
        </p:nvGrpSpPr>
        <p:grpSpPr>
          <a:xfrm>
            <a:off x="10627278" y="3683110"/>
            <a:ext cx="7724783" cy="5768744"/>
            <a:chOff x="0" y="0"/>
            <a:chExt cx="2818022" cy="2104453"/>
          </a:xfrm>
        </p:grpSpPr>
        <p:sp>
          <p:nvSpPr>
            <p:cNvPr id="4" name="Freeform 4"/>
            <p:cNvSpPr/>
            <p:nvPr/>
          </p:nvSpPr>
          <p:spPr>
            <a:xfrm>
              <a:off x="0" y="0"/>
              <a:ext cx="2818022" cy="2104453"/>
            </a:xfrm>
            <a:custGeom>
              <a:avLst/>
              <a:gdLst/>
              <a:ahLst/>
              <a:cxnLst/>
              <a:rect l="l" t="t" r="r" b="b"/>
              <a:pathLst>
                <a:path w="2818022" h="2104453">
                  <a:moveTo>
                    <a:pt x="0" y="0"/>
                  </a:moveTo>
                  <a:lnTo>
                    <a:pt x="2818022" y="0"/>
                  </a:lnTo>
                  <a:lnTo>
                    <a:pt x="2818022" y="2104453"/>
                  </a:lnTo>
                  <a:lnTo>
                    <a:pt x="0" y="2104453"/>
                  </a:lnTo>
                  <a:close/>
                </a:path>
              </a:pathLst>
            </a:custGeom>
            <a:solidFill>
              <a:srgbClr val="FFFFFF"/>
            </a:solidFill>
          </p:spPr>
          <p:txBody>
            <a:bodyPr/>
            <a:lstStyle/>
            <a:p>
              <a:endParaRPr lang="vi-VN"/>
            </a:p>
          </p:txBody>
        </p:sp>
      </p:grpSp>
      <p:sp>
        <p:nvSpPr>
          <p:cNvPr id="5" name="Freeform 5"/>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6" name="Group 6"/>
          <p:cNvGrpSpPr/>
          <p:nvPr/>
        </p:nvGrpSpPr>
        <p:grpSpPr>
          <a:xfrm>
            <a:off x="10177487" y="7074885"/>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vi-VN"/>
            </a:p>
          </p:txBody>
        </p:sp>
      </p:grpSp>
      <p:sp>
        <p:nvSpPr>
          <p:cNvPr id="10" name="TextBox 10"/>
          <p:cNvSpPr txBox="1"/>
          <p:nvPr/>
        </p:nvSpPr>
        <p:spPr>
          <a:xfrm>
            <a:off x="842605" y="4813821"/>
            <a:ext cx="9063746" cy="1371600"/>
          </a:xfrm>
          <a:prstGeom prst="rect">
            <a:avLst/>
          </a:prstGeom>
        </p:spPr>
        <p:txBody>
          <a:bodyPr lIns="0" tIns="0" rIns="0" bIns="0" rtlCol="0" anchor="t">
            <a:spAutoFit/>
          </a:bodyPr>
          <a:lstStyle/>
          <a:p>
            <a:pPr algn="ctr">
              <a:lnSpc>
                <a:spcPts val="10800"/>
              </a:lnSpc>
            </a:pPr>
            <a:r>
              <a:rPr lang="en-US" sz="9000">
                <a:solidFill>
                  <a:srgbClr val="003EA8"/>
                </a:solidFill>
                <a:latin typeface="Muli Bold"/>
              </a:rPr>
              <a:t>IV. Thực nghiệm</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Freeform 12"/>
          <p:cNvSpPr/>
          <p:nvPr/>
        </p:nvSpPr>
        <p:spPr>
          <a:xfrm rot="-203414">
            <a:off x="11489227" y="4583034"/>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14" name="Group 14"/>
          <p:cNvGrpSpPr/>
          <p:nvPr/>
        </p:nvGrpSpPr>
        <p:grpSpPr>
          <a:xfrm>
            <a:off x="11918789" y="4117891"/>
            <a:ext cx="4791997" cy="4775719"/>
            <a:chOff x="0" y="0"/>
            <a:chExt cx="6389330" cy="6367625"/>
          </a:xfrm>
        </p:grpSpPr>
        <p:sp>
          <p:nvSpPr>
            <p:cNvPr id="15" name="Freeform 15"/>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6" name="Freeform 16"/>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97736" y="2325973"/>
            <a:ext cx="5961564" cy="12656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rimo Bold"/>
              </a:rPr>
              <a:t>Các thuật toán đã được triển khai trên ngôn ngữ C++ và các hàm mục tiêu</a:t>
            </a:r>
          </a:p>
        </p:txBody>
      </p:sp>
      <p:sp>
        <p:nvSpPr>
          <p:cNvPr id="3" name="TextBox 3"/>
          <p:cNvSpPr txBox="1"/>
          <p:nvPr/>
        </p:nvSpPr>
        <p:spPr>
          <a:xfrm>
            <a:off x="1841196" y="4287203"/>
            <a:ext cx="5957642" cy="1703070"/>
          </a:xfrm>
          <a:prstGeom prst="rect">
            <a:avLst/>
          </a:prstGeom>
        </p:spPr>
        <p:txBody>
          <a:bodyPr lIns="0" tIns="0" rIns="0" bIns="0" rtlCol="0" anchor="t">
            <a:spAutoFit/>
          </a:bodyPr>
          <a:lstStyle/>
          <a:p>
            <a:pPr>
              <a:lnSpc>
                <a:spcPts val="6765"/>
              </a:lnSpc>
            </a:pPr>
            <a:r>
              <a:rPr lang="en-US" sz="5500" spc="330">
                <a:solidFill>
                  <a:srgbClr val="191919"/>
                </a:solidFill>
                <a:latin typeface="Clear Sans Bold"/>
              </a:rPr>
              <a:t>ĐÁNH GIÁ VÀ THỰC NGHIỆM</a:t>
            </a:r>
          </a:p>
        </p:txBody>
      </p:sp>
      <p:grpSp>
        <p:nvGrpSpPr>
          <p:cNvPr id="4" name="Group 4"/>
          <p:cNvGrpSpPr/>
          <p:nvPr/>
        </p:nvGrpSpPr>
        <p:grpSpPr>
          <a:xfrm>
            <a:off x="9144000" y="2391500"/>
            <a:ext cx="1203885" cy="1172728"/>
            <a:chOff x="0" y="0"/>
            <a:chExt cx="3924555" cy="3822984"/>
          </a:xfrm>
        </p:grpSpPr>
        <p:sp>
          <p:nvSpPr>
            <p:cNvPr id="5" name="Freeform 5"/>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txBody>
            <a:bodyPr/>
            <a:lstStyle/>
            <a:p>
              <a:endParaRPr lang="vi-VN"/>
            </a:p>
          </p:txBody>
        </p:sp>
      </p:grpSp>
      <p:grpSp>
        <p:nvGrpSpPr>
          <p:cNvPr id="6" name="Group 6"/>
          <p:cNvGrpSpPr/>
          <p:nvPr/>
        </p:nvGrpSpPr>
        <p:grpSpPr>
          <a:xfrm>
            <a:off x="9144000" y="4490257"/>
            <a:ext cx="1203885" cy="1172728"/>
            <a:chOff x="0" y="0"/>
            <a:chExt cx="3924555" cy="3822984"/>
          </a:xfrm>
        </p:grpSpPr>
        <p:sp>
          <p:nvSpPr>
            <p:cNvPr id="7" name="Freeform 7"/>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txBody>
            <a:bodyPr/>
            <a:lstStyle/>
            <a:p>
              <a:endParaRPr lang="vi-VN"/>
            </a:p>
          </p:txBody>
        </p:sp>
      </p:grpSp>
      <p:grpSp>
        <p:nvGrpSpPr>
          <p:cNvPr id="8" name="Group 8"/>
          <p:cNvGrpSpPr/>
          <p:nvPr/>
        </p:nvGrpSpPr>
        <p:grpSpPr>
          <a:xfrm>
            <a:off x="9144000" y="6589014"/>
            <a:ext cx="1203885" cy="1172728"/>
            <a:chOff x="0" y="0"/>
            <a:chExt cx="3924555" cy="3822984"/>
          </a:xfrm>
        </p:grpSpPr>
        <p:sp>
          <p:nvSpPr>
            <p:cNvPr id="9" name="Freeform 9"/>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txBody>
            <a:bodyPr/>
            <a:lstStyle/>
            <a:p>
              <a:endParaRPr lang="vi-VN"/>
            </a:p>
          </p:txBody>
        </p:sp>
      </p:grpSp>
      <p:sp>
        <p:nvSpPr>
          <p:cNvPr id="10" name="TextBox 10"/>
          <p:cNvSpPr txBox="1"/>
          <p:nvPr/>
        </p:nvSpPr>
        <p:spPr>
          <a:xfrm>
            <a:off x="11297736" y="6523487"/>
            <a:ext cx="5961564" cy="12656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rimo Bold"/>
              </a:rPr>
              <a:t>Trong thực nghiệm, espilon = 0.1 và delta = 0.01 đối với thuật toán BCT</a:t>
            </a:r>
          </a:p>
        </p:txBody>
      </p:sp>
      <p:sp>
        <p:nvSpPr>
          <p:cNvPr id="11" name="TextBox 11"/>
          <p:cNvSpPr txBox="1"/>
          <p:nvPr/>
        </p:nvSpPr>
        <p:spPr>
          <a:xfrm>
            <a:off x="11297736" y="4634280"/>
            <a:ext cx="5961564" cy="8465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rimo Bold"/>
              </a:rPr>
              <a:t>Thực nghiệm với dataset gồm 36692 đỉnh và 367662 cạnh</a:t>
            </a:r>
          </a:p>
        </p:txBody>
      </p:sp>
      <p:sp>
        <p:nvSpPr>
          <p:cNvPr id="12" name="AutoShape 12"/>
          <p:cNvSpPr/>
          <p:nvPr/>
        </p:nvSpPr>
        <p:spPr>
          <a:xfrm>
            <a:off x="0" y="4042582"/>
            <a:ext cx="1028700" cy="2201836"/>
          </a:xfrm>
          <a:prstGeom prst="rect">
            <a:avLst/>
          </a:prstGeom>
          <a:solidFill>
            <a:srgbClr val="3EDAD8"/>
          </a:solidFill>
        </p:spPr>
        <p:txBody>
          <a:bodyPr/>
          <a:lstStyle/>
          <a:p>
            <a:endParaRPr lang="vi-VN"/>
          </a:p>
        </p:txBody>
      </p:sp>
      <p:sp>
        <p:nvSpPr>
          <p:cNvPr id="13" name="Freeform 13"/>
          <p:cNvSpPr/>
          <p:nvPr/>
        </p:nvSpPr>
        <p:spPr>
          <a:xfrm>
            <a:off x="9428447" y="4759125"/>
            <a:ext cx="634992" cy="634992"/>
          </a:xfrm>
          <a:custGeom>
            <a:avLst/>
            <a:gdLst/>
            <a:ahLst/>
            <a:cxnLst/>
            <a:rect l="l" t="t" r="r" b="b"/>
            <a:pathLst>
              <a:path w="634992" h="634992">
                <a:moveTo>
                  <a:pt x="0" y="0"/>
                </a:moveTo>
                <a:lnTo>
                  <a:pt x="634992" y="0"/>
                </a:lnTo>
                <a:lnTo>
                  <a:pt x="634992" y="634992"/>
                </a:lnTo>
                <a:lnTo>
                  <a:pt x="0" y="634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4" name="Freeform 14"/>
          <p:cNvSpPr/>
          <p:nvPr/>
        </p:nvSpPr>
        <p:spPr>
          <a:xfrm rot="-10800000">
            <a:off x="9386335" y="6815770"/>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5" name="Freeform 15"/>
          <p:cNvSpPr/>
          <p:nvPr/>
        </p:nvSpPr>
        <p:spPr>
          <a:xfrm>
            <a:off x="9407631" y="2649960"/>
            <a:ext cx="655808" cy="655808"/>
          </a:xfrm>
          <a:custGeom>
            <a:avLst/>
            <a:gdLst/>
            <a:ahLst/>
            <a:cxnLst/>
            <a:rect l="l" t="t" r="r" b="b"/>
            <a:pathLst>
              <a:path w="655808" h="655808">
                <a:moveTo>
                  <a:pt x="0" y="0"/>
                </a:moveTo>
                <a:lnTo>
                  <a:pt x="655808" y="0"/>
                </a:lnTo>
                <a:lnTo>
                  <a:pt x="655808" y="655808"/>
                </a:lnTo>
                <a:lnTo>
                  <a:pt x="0" y="655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16" name="Group 16"/>
          <p:cNvGrpSpPr/>
          <p:nvPr/>
        </p:nvGrpSpPr>
        <p:grpSpPr>
          <a:xfrm>
            <a:off x="9144000" y="295995"/>
            <a:ext cx="1203885" cy="1172728"/>
            <a:chOff x="0" y="0"/>
            <a:chExt cx="3924555" cy="3822984"/>
          </a:xfrm>
        </p:grpSpPr>
        <p:sp>
          <p:nvSpPr>
            <p:cNvPr id="17" name="Freeform 17"/>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txBody>
            <a:bodyPr/>
            <a:lstStyle/>
            <a:p>
              <a:endParaRPr lang="vi-VN"/>
            </a:p>
          </p:txBody>
        </p:sp>
      </p:grpSp>
      <p:sp>
        <p:nvSpPr>
          <p:cNvPr id="18" name="TextBox 18"/>
          <p:cNvSpPr txBox="1"/>
          <p:nvPr/>
        </p:nvSpPr>
        <p:spPr>
          <a:xfrm>
            <a:off x="11297736" y="440018"/>
            <a:ext cx="5961564" cy="8465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rimo Bold"/>
              </a:rPr>
              <a:t>Thực nghiệm đối với 2 thuật toán là BCT và TIM</a:t>
            </a:r>
          </a:p>
        </p:txBody>
      </p:sp>
      <p:sp>
        <p:nvSpPr>
          <p:cNvPr id="19" name="Freeform 19"/>
          <p:cNvSpPr/>
          <p:nvPr/>
        </p:nvSpPr>
        <p:spPr>
          <a:xfrm rot="-10800000">
            <a:off x="9386335" y="522751"/>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20" name="TextBox 20"/>
          <p:cNvSpPr txBox="1"/>
          <p:nvPr/>
        </p:nvSpPr>
        <p:spPr>
          <a:xfrm>
            <a:off x="11297736" y="8884544"/>
            <a:ext cx="5961564" cy="8465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rimo Bold"/>
              </a:rPr>
              <a:t>Các giá trị benefit, cost, và weight random trong khoảng [0,1]</a:t>
            </a:r>
          </a:p>
        </p:txBody>
      </p:sp>
      <p:grpSp>
        <p:nvGrpSpPr>
          <p:cNvPr id="21" name="Group 21"/>
          <p:cNvGrpSpPr/>
          <p:nvPr/>
        </p:nvGrpSpPr>
        <p:grpSpPr>
          <a:xfrm>
            <a:off x="9144000" y="8740521"/>
            <a:ext cx="1203885" cy="1172728"/>
            <a:chOff x="0" y="0"/>
            <a:chExt cx="3924555" cy="3822984"/>
          </a:xfrm>
        </p:grpSpPr>
        <p:sp>
          <p:nvSpPr>
            <p:cNvPr id="22" name="Freeform 22"/>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txBody>
            <a:bodyPr/>
            <a:lstStyle/>
            <a:p>
              <a:endParaRPr lang="vi-VN"/>
            </a:p>
          </p:txBody>
        </p:sp>
      </p:grpSp>
      <p:sp>
        <p:nvSpPr>
          <p:cNvPr id="23" name="Freeform 23"/>
          <p:cNvSpPr/>
          <p:nvPr/>
        </p:nvSpPr>
        <p:spPr>
          <a:xfrm>
            <a:off x="9407631" y="8998981"/>
            <a:ext cx="655808" cy="655808"/>
          </a:xfrm>
          <a:custGeom>
            <a:avLst/>
            <a:gdLst/>
            <a:ahLst/>
            <a:cxnLst/>
            <a:rect l="l" t="t" r="r" b="b"/>
            <a:pathLst>
              <a:path w="655808" h="655808">
                <a:moveTo>
                  <a:pt x="0" y="0"/>
                </a:moveTo>
                <a:lnTo>
                  <a:pt x="655808" y="0"/>
                </a:lnTo>
                <a:lnTo>
                  <a:pt x="655808" y="655808"/>
                </a:lnTo>
                <a:lnTo>
                  <a:pt x="0" y="655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1F2"/>
        </a:solidFill>
        <a:effectLst/>
      </p:bgPr>
    </p:bg>
    <p:spTree>
      <p:nvGrpSpPr>
        <p:cNvPr id="1" name=""/>
        <p:cNvGrpSpPr/>
        <p:nvPr/>
      </p:nvGrpSpPr>
      <p:grpSpPr>
        <a:xfrm>
          <a:off x="0" y="0"/>
          <a:ext cx="0" cy="0"/>
          <a:chOff x="0" y="0"/>
          <a:chExt cx="0" cy="0"/>
        </a:xfrm>
      </p:grpSpPr>
      <p:sp>
        <p:nvSpPr>
          <p:cNvPr id="2" name="Freeform 2"/>
          <p:cNvSpPr/>
          <p:nvPr/>
        </p:nvSpPr>
        <p:spPr>
          <a:xfrm>
            <a:off x="256718" y="183370"/>
            <a:ext cx="7347653" cy="4768158"/>
          </a:xfrm>
          <a:custGeom>
            <a:avLst/>
            <a:gdLst/>
            <a:ahLst/>
            <a:cxnLst/>
            <a:rect l="l" t="t" r="r" b="b"/>
            <a:pathLst>
              <a:path w="7347653" h="4768158">
                <a:moveTo>
                  <a:pt x="0" y="0"/>
                </a:moveTo>
                <a:lnTo>
                  <a:pt x="7347653" y="0"/>
                </a:lnTo>
                <a:lnTo>
                  <a:pt x="7347653" y="4768158"/>
                </a:lnTo>
                <a:lnTo>
                  <a:pt x="0" y="4768158"/>
                </a:lnTo>
                <a:lnTo>
                  <a:pt x="0" y="0"/>
                </a:lnTo>
                <a:close/>
              </a:path>
            </a:pathLst>
          </a:custGeom>
          <a:blipFill>
            <a:blip r:embed="rId3"/>
            <a:stretch>
              <a:fillRect/>
            </a:stretch>
          </a:blipFill>
        </p:spPr>
        <p:txBody>
          <a:bodyPr/>
          <a:lstStyle/>
          <a:p>
            <a:endParaRPr lang="vi-VN"/>
          </a:p>
        </p:txBody>
      </p:sp>
      <p:sp>
        <p:nvSpPr>
          <p:cNvPr id="3" name="Freeform 3"/>
          <p:cNvSpPr/>
          <p:nvPr/>
        </p:nvSpPr>
        <p:spPr>
          <a:xfrm>
            <a:off x="5400081" y="5317728"/>
            <a:ext cx="7487838" cy="4768158"/>
          </a:xfrm>
          <a:custGeom>
            <a:avLst/>
            <a:gdLst/>
            <a:ahLst/>
            <a:cxnLst/>
            <a:rect l="l" t="t" r="r" b="b"/>
            <a:pathLst>
              <a:path w="7487838" h="4768158">
                <a:moveTo>
                  <a:pt x="0" y="0"/>
                </a:moveTo>
                <a:lnTo>
                  <a:pt x="7487838" y="0"/>
                </a:lnTo>
                <a:lnTo>
                  <a:pt x="7487838" y="4768158"/>
                </a:lnTo>
                <a:lnTo>
                  <a:pt x="0" y="4768158"/>
                </a:lnTo>
                <a:lnTo>
                  <a:pt x="0" y="0"/>
                </a:lnTo>
                <a:close/>
              </a:path>
            </a:pathLst>
          </a:custGeom>
          <a:blipFill>
            <a:blip r:embed="rId4"/>
            <a:stretch>
              <a:fillRect/>
            </a:stretch>
          </a:blipFill>
        </p:spPr>
        <p:txBody>
          <a:bodyPr/>
          <a:lstStyle/>
          <a:p>
            <a:endParaRPr lang="vi-VN"/>
          </a:p>
        </p:txBody>
      </p:sp>
      <p:sp>
        <p:nvSpPr>
          <p:cNvPr id="4" name="Freeform 4"/>
          <p:cNvSpPr/>
          <p:nvPr/>
        </p:nvSpPr>
        <p:spPr>
          <a:xfrm>
            <a:off x="10707629" y="222438"/>
            <a:ext cx="7321906" cy="4729090"/>
          </a:xfrm>
          <a:custGeom>
            <a:avLst/>
            <a:gdLst/>
            <a:ahLst/>
            <a:cxnLst/>
            <a:rect l="l" t="t" r="r" b="b"/>
            <a:pathLst>
              <a:path w="7321906" h="4729090">
                <a:moveTo>
                  <a:pt x="0" y="0"/>
                </a:moveTo>
                <a:lnTo>
                  <a:pt x="7321906" y="0"/>
                </a:lnTo>
                <a:lnTo>
                  <a:pt x="7321906" y="4729090"/>
                </a:lnTo>
                <a:lnTo>
                  <a:pt x="0" y="4729090"/>
                </a:lnTo>
                <a:lnTo>
                  <a:pt x="0" y="0"/>
                </a:lnTo>
                <a:close/>
              </a:path>
            </a:pathLst>
          </a:custGeom>
          <a:blipFill>
            <a:blip r:embed="rId5"/>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CABE6"/>
        </a:solidFill>
        <a:effectLst/>
      </p:bgPr>
    </p:bg>
    <p:spTree>
      <p:nvGrpSpPr>
        <p:cNvPr id="1" name=""/>
        <p:cNvGrpSpPr/>
        <p:nvPr/>
      </p:nvGrpSpPr>
      <p:grpSpPr>
        <a:xfrm>
          <a:off x="0" y="0"/>
          <a:ext cx="0" cy="0"/>
          <a:chOff x="0" y="0"/>
          <a:chExt cx="0" cy="0"/>
        </a:xfrm>
      </p:grpSpPr>
      <p:sp>
        <p:nvSpPr>
          <p:cNvPr id="2" name="Freeform 2"/>
          <p:cNvSpPr/>
          <p:nvPr/>
        </p:nvSpPr>
        <p:spPr>
          <a:xfrm>
            <a:off x="4396169" y="3104699"/>
            <a:ext cx="9495661" cy="4937744"/>
          </a:xfrm>
          <a:custGeom>
            <a:avLst/>
            <a:gdLst/>
            <a:ahLst/>
            <a:cxnLst/>
            <a:rect l="l" t="t" r="r" b="b"/>
            <a:pathLst>
              <a:path w="9495661" h="4937744">
                <a:moveTo>
                  <a:pt x="0" y="0"/>
                </a:moveTo>
                <a:lnTo>
                  <a:pt x="9495662" y="0"/>
                </a:lnTo>
                <a:lnTo>
                  <a:pt x="9495662" y="4937744"/>
                </a:lnTo>
                <a:lnTo>
                  <a:pt x="0" y="4937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5851104" y="3104699"/>
            <a:ext cx="531394" cy="499510"/>
          </a:xfrm>
          <a:custGeom>
            <a:avLst/>
            <a:gdLst/>
            <a:ahLst/>
            <a:cxnLst/>
            <a:rect l="l" t="t" r="r" b="b"/>
            <a:pathLst>
              <a:path w="531394" h="499510">
                <a:moveTo>
                  <a:pt x="0" y="0"/>
                </a:moveTo>
                <a:lnTo>
                  <a:pt x="531394" y="0"/>
                </a:lnTo>
                <a:lnTo>
                  <a:pt x="531394" y="499510"/>
                </a:lnTo>
                <a:lnTo>
                  <a:pt x="0" y="499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8212312" y="8973185"/>
            <a:ext cx="2890021" cy="624967"/>
          </a:xfrm>
          <a:custGeom>
            <a:avLst/>
            <a:gdLst/>
            <a:ahLst/>
            <a:cxnLst/>
            <a:rect l="l" t="t" r="r" b="b"/>
            <a:pathLst>
              <a:path w="2890021" h="624967">
                <a:moveTo>
                  <a:pt x="0" y="0"/>
                </a:moveTo>
                <a:lnTo>
                  <a:pt x="2890021" y="0"/>
                </a:lnTo>
                <a:lnTo>
                  <a:pt x="2890021" y="624967"/>
                </a:lnTo>
                <a:lnTo>
                  <a:pt x="0" y="624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3064019" y="8535670"/>
            <a:ext cx="12159962" cy="722630"/>
          </a:xfrm>
          <a:prstGeom prst="rect">
            <a:avLst/>
          </a:prstGeom>
        </p:spPr>
        <p:txBody>
          <a:bodyPr lIns="0" tIns="0" rIns="0" bIns="0" rtlCol="0" anchor="t">
            <a:spAutoFit/>
          </a:bodyPr>
          <a:lstStyle/>
          <a:p>
            <a:pPr algn="ctr">
              <a:lnSpc>
                <a:spcPts val="5319"/>
              </a:lnSpc>
            </a:pPr>
            <a:r>
              <a:rPr lang="en-US" sz="3799">
                <a:solidFill>
                  <a:srgbClr val="354689"/>
                </a:solidFill>
                <a:latin typeface="Farsan"/>
              </a:rPr>
              <a:t>Mọi thắc mắc xin đừng liên hệ tôi</a:t>
            </a:r>
          </a:p>
        </p:txBody>
      </p:sp>
      <p:sp>
        <p:nvSpPr>
          <p:cNvPr id="6" name="TextBox 6"/>
          <p:cNvSpPr txBox="1"/>
          <p:nvPr/>
        </p:nvSpPr>
        <p:spPr>
          <a:xfrm>
            <a:off x="7133511" y="663171"/>
            <a:ext cx="4020979" cy="1974215"/>
          </a:xfrm>
          <a:prstGeom prst="rect">
            <a:avLst/>
          </a:prstGeom>
        </p:spPr>
        <p:txBody>
          <a:bodyPr lIns="0" tIns="0" rIns="0" bIns="0" rtlCol="0" anchor="t">
            <a:spAutoFit/>
          </a:bodyPr>
          <a:lstStyle/>
          <a:p>
            <a:pPr algn="ctr">
              <a:lnSpc>
                <a:spcPts val="11826"/>
              </a:lnSpc>
            </a:pPr>
            <a:r>
              <a:rPr lang="en-US" sz="10950">
                <a:solidFill>
                  <a:srgbClr val="FDF5F5"/>
                </a:solidFill>
                <a:latin typeface="Farsan"/>
              </a:rPr>
              <a:t>Cảm 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a:ln cap="sq">
              <a:noFill/>
              <a:prstDash val="solid"/>
              <a:miter/>
            </a:ln>
          </p:spPr>
          <p:txBody>
            <a:bodyPr/>
            <a:lstStyle/>
            <a:p>
              <a:endParaRPr lang="vi-VN"/>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a:ln cap="sq">
              <a:noFill/>
              <a:prstDash val="solid"/>
              <a:miter/>
            </a:ln>
          </p:spPr>
          <p:txBody>
            <a:bodyPr/>
            <a:lstStyle/>
            <a:p>
              <a:endParaRPr lang="vi-VN"/>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4AAD"/>
            </a:solidFill>
          </p:spPr>
          <p:txBody>
            <a:bodyPr/>
            <a:lstStyle/>
            <a:p>
              <a:endParaRPr lang="vi-VN"/>
            </a:p>
          </p:txBody>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txBody>
            <a:bodyPr/>
            <a:lstStyle/>
            <a:p>
              <a:endParaRPr lang="vi-VN"/>
            </a:p>
          </p:txBody>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04AAD"/>
            </a:solidFill>
          </p:spPr>
          <p:txBody>
            <a:bodyPr/>
            <a:lstStyle/>
            <a:p>
              <a:endParaRPr lang="vi-VN"/>
            </a:p>
          </p:txBody>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004AAD"/>
            </a:solidFill>
          </p:spPr>
          <p:txBody>
            <a:bodyPr/>
            <a:lstStyle/>
            <a:p>
              <a:endParaRPr lang="vi-VN"/>
            </a:p>
          </p:txBody>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004AAD"/>
            </a:solidFill>
          </p:spPr>
          <p:txBody>
            <a:bodyPr/>
            <a:lstStyle/>
            <a:p>
              <a:endParaRPr lang="vi-VN"/>
            </a:p>
          </p:txBody>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004AAD"/>
            </a:solidFill>
          </p:spPr>
          <p:txBody>
            <a:bodyPr/>
            <a:lstStyle/>
            <a:p>
              <a:endParaRPr lang="vi-VN"/>
            </a:p>
          </p:txBody>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23" name="Group 23"/>
          <p:cNvGrpSpPr/>
          <p:nvPr/>
        </p:nvGrpSpPr>
        <p:grpSpPr>
          <a:xfrm>
            <a:off x="7309182" y="546001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4AAD"/>
            </a:solidFill>
          </p:spPr>
          <p:txBody>
            <a:bodyPr/>
            <a:lstStyle/>
            <a:p>
              <a:endParaRPr lang="vi-VN"/>
            </a:p>
          </p:txBody>
        </p:sp>
      </p:grpSp>
      <p:grpSp>
        <p:nvGrpSpPr>
          <p:cNvPr id="25" name="Group 25"/>
          <p:cNvGrpSpPr/>
          <p:nvPr/>
        </p:nvGrpSpPr>
        <p:grpSpPr>
          <a:xfrm>
            <a:off x="7449560" y="6112798"/>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4AAD"/>
            </a:solidFill>
          </p:spPr>
          <p:txBody>
            <a:bodyPr/>
            <a:lstStyle/>
            <a:p>
              <a:endParaRPr lang="vi-VN"/>
            </a:p>
          </p:txBody>
        </p:sp>
      </p:grpSp>
      <p:grpSp>
        <p:nvGrpSpPr>
          <p:cNvPr id="27" name="Group 27"/>
          <p:cNvGrpSpPr/>
          <p:nvPr/>
        </p:nvGrpSpPr>
        <p:grpSpPr>
          <a:xfrm>
            <a:off x="7755734" y="5637362"/>
            <a:ext cx="5916664" cy="15378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04AAD"/>
            </a:solidFill>
          </p:spPr>
          <p:txBody>
            <a:bodyPr/>
            <a:lstStyle/>
            <a:p>
              <a:endParaRPr lang="vi-VN"/>
            </a:p>
          </p:txBody>
        </p:sp>
      </p:grpSp>
      <p:grpSp>
        <p:nvGrpSpPr>
          <p:cNvPr id="29" name="Group 29"/>
          <p:cNvGrpSpPr/>
          <p:nvPr/>
        </p:nvGrpSpPr>
        <p:grpSpPr>
          <a:xfrm>
            <a:off x="10762591" y="7347891"/>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004AAD"/>
            </a:solidFill>
          </p:spPr>
          <p:txBody>
            <a:bodyPr/>
            <a:lstStyle/>
            <a:p>
              <a:endParaRPr lang="vi-VN"/>
            </a:p>
          </p:txBody>
        </p:sp>
      </p:grpSp>
      <p:grpSp>
        <p:nvGrpSpPr>
          <p:cNvPr id="31" name="Group 31"/>
          <p:cNvGrpSpPr/>
          <p:nvPr/>
        </p:nvGrpSpPr>
        <p:grpSpPr>
          <a:xfrm>
            <a:off x="11450038" y="8000677"/>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004AAD"/>
            </a:solidFill>
          </p:spPr>
          <p:txBody>
            <a:bodyPr/>
            <a:lstStyle/>
            <a:p>
              <a:endParaRPr lang="vi-VN"/>
            </a:p>
          </p:txBody>
        </p:sp>
      </p:grpSp>
      <p:grpSp>
        <p:nvGrpSpPr>
          <p:cNvPr id="33" name="Group 33"/>
          <p:cNvGrpSpPr/>
          <p:nvPr/>
        </p:nvGrpSpPr>
        <p:grpSpPr>
          <a:xfrm>
            <a:off x="5518354" y="7525241"/>
            <a:ext cx="5918974" cy="15378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004AAD"/>
            </a:solidFill>
          </p:spPr>
          <p:txBody>
            <a:bodyPr/>
            <a:lstStyle/>
            <a:p>
              <a:endParaRPr lang="vi-VN"/>
            </a:p>
          </p:txBody>
        </p:sp>
      </p:grpSp>
      <p:sp>
        <p:nvSpPr>
          <p:cNvPr id="35" name="Freeform 35"/>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6" name="Freeform 36"/>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37" name="Freeform 37"/>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38" name="TextBox 38"/>
          <p:cNvSpPr txBox="1"/>
          <p:nvPr/>
        </p:nvSpPr>
        <p:spPr>
          <a:xfrm>
            <a:off x="783440" y="1344356"/>
            <a:ext cx="3977427" cy="1101958"/>
          </a:xfrm>
          <a:prstGeom prst="rect">
            <a:avLst/>
          </a:prstGeom>
        </p:spPr>
        <p:txBody>
          <a:bodyPr lIns="0" tIns="0" rIns="0" bIns="0" rtlCol="0" anchor="t">
            <a:spAutoFit/>
          </a:bodyPr>
          <a:lstStyle/>
          <a:p>
            <a:pPr marL="0" lvl="0" indent="0" algn="l">
              <a:lnSpc>
                <a:spcPts val="8206"/>
              </a:lnSpc>
              <a:spcBef>
                <a:spcPct val="0"/>
              </a:spcBef>
            </a:pPr>
            <a:r>
              <a:rPr lang="en-US" sz="5946" spc="582">
                <a:solidFill>
                  <a:srgbClr val="FFFFFF"/>
                </a:solidFill>
                <a:latin typeface="Codec Pro ExtraBold"/>
              </a:rPr>
              <a:t>Nội dung</a:t>
            </a:r>
          </a:p>
        </p:txBody>
      </p:sp>
      <p:sp>
        <p:nvSpPr>
          <p:cNvPr id="39" name="TextBox 39"/>
          <p:cNvSpPr txBox="1"/>
          <p:nvPr/>
        </p:nvSpPr>
        <p:spPr>
          <a:xfrm>
            <a:off x="9713584" y="1627429"/>
            <a:ext cx="3636065" cy="1375410"/>
          </a:xfrm>
          <a:prstGeom prst="rect">
            <a:avLst/>
          </a:prstGeom>
        </p:spPr>
        <p:txBody>
          <a:bodyPr lIns="0" tIns="0" rIns="0" bIns="0" rtlCol="0" anchor="t">
            <a:spAutoFit/>
          </a:bodyPr>
          <a:lstStyle/>
          <a:p>
            <a:pPr marL="0" lvl="0" indent="0" algn="l">
              <a:lnSpc>
                <a:spcPts val="5519"/>
              </a:lnSpc>
              <a:spcBef>
                <a:spcPct val="0"/>
              </a:spcBef>
            </a:pPr>
            <a:r>
              <a:rPr lang="en-US" sz="3999" spc="391">
                <a:solidFill>
                  <a:srgbClr val="FFFFFF"/>
                </a:solidFill>
                <a:latin typeface="Muli"/>
              </a:rPr>
              <a:t>Giới thiệu bài toán</a:t>
            </a:r>
          </a:p>
        </p:txBody>
      </p:sp>
      <p:sp>
        <p:nvSpPr>
          <p:cNvPr id="40" name="TextBox 40"/>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41" name="TextBox 41"/>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sp>
        <p:nvSpPr>
          <p:cNvPr id="42" name="TextBox 42"/>
          <p:cNvSpPr txBox="1"/>
          <p:nvPr/>
        </p:nvSpPr>
        <p:spPr>
          <a:xfrm>
            <a:off x="9561664" y="5689412"/>
            <a:ext cx="3007807" cy="1375410"/>
          </a:xfrm>
          <a:prstGeom prst="rect">
            <a:avLst/>
          </a:prstGeom>
        </p:spPr>
        <p:txBody>
          <a:bodyPr lIns="0" tIns="0" rIns="0" bIns="0" rtlCol="0" anchor="t">
            <a:spAutoFit/>
          </a:bodyPr>
          <a:lstStyle/>
          <a:p>
            <a:pPr marL="0" lvl="0" indent="0" algn="l">
              <a:lnSpc>
                <a:spcPts val="5519"/>
              </a:lnSpc>
              <a:spcBef>
                <a:spcPct val="0"/>
              </a:spcBef>
            </a:pPr>
            <a:r>
              <a:rPr lang="en-US" sz="3999" spc="391">
                <a:solidFill>
                  <a:srgbClr val="FFFFFF"/>
                </a:solidFill>
                <a:latin typeface="Muli"/>
              </a:rPr>
              <a:t>Các thuật toán</a:t>
            </a:r>
          </a:p>
        </p:txBody>
      </p:sp>
      <p:sp>
        <p:nvSpPr>
          <p:cNvPr id="43" name="TextBox 43"/>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sp>
        <p:nvSpPr>
          <p:cNvPr id="44" name="TextBox 44"/>
          <p:cNvSpPr txBox="1"/>
          <p:nvPr/>
        </p:nvSpPr>
        <p:spPr>
          <a:xfrm>
            <a:off x="11927784" y="7832039"/>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
        <p:nvSpPr>
          <p:cNvPr id="45" name="TextBox 45"/>
          <p:cNvSpPr txBox="1"/>
          <p:nvPr/>
        </p:nvSpPr>
        <p:spPr>
          <a:xfrm>
            <a:off x="6375253" y="3452214"/>
            <a:ext cx="3370075" cy="1375410"/>
          </a:xfrm>
          <a:prstGeom prst="rect">
            <a:avLst/>
          </a:prstGeom>
        </p:spPr>
        <p:txBody>
          <a:bodyPr lIns="0" tIns="0" rIns="0" bIns="0" rtlCol="0" anchor="t">
            <a:spAutoFit/>
          </a:bodyPr>
          <a:lstStyle/>
          <a:p>
            <a:pPr marL="0" lvl="0" indent="0" algn="r">
              <a:lnSpc>
                <a:spcPts val="5519"/>
              </a:lnSpc>
              <a:spcBef>
                <a:spcPct val="0"/>
              </a:spcBef>
            </a:pPr>
            <a:r>
              <a:rPr lang="en-US" sz="3999" spc="391">
                <a:solidFill>
                  <a:srgbClr val="FFFFFF"/>
                </a:solidFill>
                <a:latin typeface="Muli"/>
              </a:rPr>
              <a:t>Bối cảnh liên quan</a:t>
            </a:r>
          </a:p>
        </p:txBody>
      </p:sp>
      <p:sp>
        <p:nvSpPr>
          <p:cNvPr id="46" name="TextBox 46"/>
          <p:cNvSpPr txBox="1"/>
          <p:nvPr/>
        </p:nvSpPr>
        <p:spPr>
          <a:xfrm>
            <a:off x="6152292" y="7915999"/>
            <a:ext cx="3636065" cy="680085"/>
          </a:xfrm>
          <a:prstGeom prst="rect">
            <a:avLst/>
          </a:prstGeom>
        </p:spPr>
        <p:txBody>
          <a:bodyPr lIns="0" tIns="0" rIns="0" bIns="0" rtlCol="0" anchor="t">
            <a:spAutoFit/>
          </a:bodyPr>
          <a:lstStyle/>
          <a:p>
            <a:pPr marL="0" lvl="0" indent="0" algn="r">
              <a:lnSpc>
                <a:spcPts val="5519"/>
              </a:lnSpc>
              <a:spcBef>
                <a:spcPct val="0"/>
              </a:spcBef>
            </a:pPr>
            <a:r>
              <a:rPr lang="en-US" sz="3999" spc="391">
                <a:solidFill>
                  <a:srgbClr val="FFFFFF"/>
                </a:solidFill>
                <a:latin typeface="Muli"/>
              </a:rPr>
              <a:t>Thực nghiệm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50616" y="3011801"/>
            <a:ext cx="5417258" cy="4757337"/>
          </a:xfrm>
          <a:custGeom>
            <a:avLst/>
            <a:gdLst/>
            <a:ahLst/>
            <a:cxnLst/>
            <a:rect l="l" t="t" r="r" b="b"/>
            <a:pathLst>
              <a:path w="5417258" h="4757337">
                <a:moveTo>
                  <a:pt x="0" y="0"/>
                </a:moveTo>
                <a:lnTo>
                  <a:pt x="5417257" y="0"/>
                </a:lnTo>
                <a:lnTo>
                  <a:pt x="5417257" y="4757337"/>
                </a:lnTo>
                <a:lnTo>
                  <a:pt x="0" y="4757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2058364" y="5047122"/>
            <a:ext cx="7639844" cy="2190750"/>
          </a:xfrm>
          <a:prstGeom prst="rect">
            <a:avLst/>
          </a:prstGeom>
        </p:spPr>
        <p:txBody>
          <a:bodyPr lIns="0" tIns="0" rIns="0" bIns="0" rtlCol="0" anchor="t">
            <a:spAutoFit/>
          </a:bodyPr>
          <a:lstStyle/>
          <a:p>
            <a:pPr marL="0" lvl="0" indent="0">
              <a:lnSpc>
                <a:spcPts val="8640"/>
              </a:lnSpc>
            </a:pPr>
            <a:r>
              <a:rPr lang="en-US" sz="7200" spc="215">
                <a:solidFill>
                  <a:srgbClr val="000000"/>
                </a:solidFill>
                <a:latin typeface="Montserrat Ultra-Bold"/>
              </a:rPr>
              <a:t>I. Giới thiệu bài toán</a:t>
            </a:r>
          </a:p>
        </p:txBody>
      </p:sp>
      <p:grpSp>
        <p:nvGrpSpPr>
          <p:cNvPr id="4" name="Group 4"/>
          <p:cNvGrpSpPr/>
          <p:nvPr/>
        </p:nvGrpSpPr>
        <p:grpSpPr>
          <a:xfrm rot="5400000">
            <a:off x="1027748" y="1752871"/>
            <a:ext cx="1189812" cy="118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E5BB2"/>
            </a:solidFill>
          </p:spPr>
          <p:txBody>
            <a:bodyPr/>
            <a:lstStyle/>
            <a:p>
              <a:endParaRPr lang="vi-VN"/>
            </a:p>
          </p:txBody>
        </p:sp>
      </p:grpSp>
      <p:sp>
        <p:nvSpPr>
          <p:cNvPr id="6" name="AutoShape 6"/>
          <p:cNvSpPr/>
          <p:nvPr/>
        </p:nvSpPr>
        <p:spPr>
          <a:xfrm>
            <a:off x="1028700" y="8525555"/>
            <a:ext cx="16230600" cy="0"/>
          </a:xfrm>
          <a:prstGeom prst="line">
            <a:avLst/>
          </a:prstGeom>
          <a:ln w="9525" cap="flat">
            <a:solidFill>
              <a:srgbClr val="000000"/>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vi-VN"/>
          </a:p>
        </p:txBody>
      </p:sp>
      <p:grpSp>
        <p:nvGrpSpPr>
          <p:cNvPr id="3" name="Group 3"/>
          <p:cNvGrpSpPr/>
          <p:nvPr/>
        </p:nvGrpSpPr>
        <p:grpSpPr>
          <a:xfrm rot="-10800000">
            <a:off x="7780228" y="8966518"/>
            <a:ext cx="6673203" cy="3915648"/>
            <a:chOff x="0" y="0"/>
            <a:chExt cx="822466" cy="482600"/>
          </a:xfrm>
        </p:grpSpPr>
        <p:sp>
          <p:nvSpPr>
            <p:cNvPr id="4" name="Freeform 4"/>
            <p:cNvSpPr/>
            <p:nvPr/>
          </p:nvSpPr>
          <p:spPr>
            <a:xfrm>
              <a:off x="0" y="0"/>
              <a:ext cx="822466" cy="482600"/>
            </a:xfrm>
            <a:custGeom>
              <a:avLst/>
              <a:gdLst/>
              <a:ahLst/>
              <a:cxnLst/>
              <a:rect l="l" t="t" r="r" b="b"/>
              <a:pathLst>
                <a:path w="822466" h="482600">
                  <a:moveTo>
                    <a:pt x="584341" y="0"/>
                  </a:moveTo>
                  <a:lnTo>
                    <a:pt x="822466" y="238125"/>
                  </a:lnTo>
                  <a:lnTo>
                    <a:pt x="822466" y="244475"/>
                  </a:lnTo>
                  <a:lnTo>
                    <a:pt x="584341" y="482600"/>
                  </a:lnTo>
                  <a:lnTo>
                    <a:pt x="238125" y="482600"/>
                  </a:lnTo>
                  <a:lnTo>
                    <a:pt x="0" y="244475"/>
                  </a:lnTo>
                  <a:lnTo>
                    <a:pt x="0" y="238125"/>
                  </a:lnTo>
                  <a:lnTo>
                    <a:pt x="238125" y="0"/>
                  </a:lnTo>
                  <a:lnTo>
                    <a:pt x="584341" y="0"/>
                  </a:lnTo>
                  <a:close/>
                </a:path>
              </a:pathLst>
            </a:custGeom>
            <a:solidFill>
              <a:srgbClr val="002C66"/>
            </a:solidFill>
          </p:spPr>
          <p:txBody>
            <a:bodyPr/>
            <a:lstStyle/>
            <a:p>
              <a:endParaRPr lang="vi-VN"/>
            </a:p>
          </p:txBody>
        </p:sp>
        <p:sp>
          <p:nvSpPr>
            <p:cNvPr id="5" name="TextBox 5"/>
            <p:cNvSpPr txBox="1"/>
            <p:nvPr/>
          </p:nvSpPr>
          <p:spPr>
            <a:xfrm>
              <a:off x="63500" y="-50800"/>
              <a:ext cx="695466" cy="469900"/>
            </a:xfrm>
            <a:prstGeom prst="rect">
              <a:avLst/>
            </a:prstGeom>
          </p:spPr>
          <p:txBody>
            <a:bodyPr lIns="50800" tIns="50800" rIns="50800" bIns="50800" rtlCol="0" anchor="ctr"/>
            <a:lstStyle/>
            <a:p>
              <a:pPr algn="ctr">
                <a:lnSpc>
                  <a:spcPts val="3780"/>
                </a:lnSpc>
              </a:pPr>
              <a:endParaRPr/>
            </a:p>
          </p:txBody>
        </p:sp>
      </p:grpSp>
      <p:grpSp>
        <p:nvGrpSpPr>
          <p:cNvPr id="6" name="Group 6"/>
          <p:cNvGrpSpPr/>
          <p:nvPr/>
        </p:nvGrpSpPr>
        <p:grpSpPr>
          <a:xfrm>
            <a:off x="12175395" y="9457892"/>
            <a:ext cx="7047151" cy="2342350"/>
            <a:chOff x="0" y="0"/>
            <a:chExt cx="2038200" cy="677462"/>
          </a:xfrm>
        </p:grpSpPr>
        <p:sp>
          <p:nvSpPr>
            <p:cNvPr id="7" name="Freeform 7"/>
            <p:cNvSpPr/>
            <p:nvPr/>
          </p:nvSpPr>
          <p:spPr>
            <a:xfrm>
              <a:off x="0" y="0"/>
              <a:ext cx="2038200" cy="677462"/>
            </a:xfrm>
            <a:custGeom>
              <a:avLst/>
              <a:gdLst/>
              <a:ahLst/>
              <a:cxnLst/>
              <a:rect l="l" t="t" r="r" b="b"/>
              <a:pathLst>
                <a:path w="2038200" h="677462">
                  <a:moveTo>
                    <a:pt x="1800075" y="0"/>
                  </a:moveTo>
                  <a:lnTo>
                    <a:pt x="2038200" y="238125"/>
                  </a:lnTo>
                  <a:lnTo>
                    <a:pt x="2038200" y="439337"/>
                  </a:lnTo>
                  <a:lnTo>
                    <a:pt x="1800075" y="677462"/>
                  </a:lnTo>
                  <a:lnTo>
                    <a:pt x="238125" y="677462"/>
                  </a:lnTo>
                  <a:lnTo>
                    <a:pt x="0" y="439337"/>
                  </a:lnTo>
                  <a:lnTo>
                    <a:pt x="0" y="238125"/>
                  </a:lnTo>
                  <a:lnTo>
                    <a:pt x="238125" y="0"/>
                  </a:lnTo>
                  <a:lnTo>
                    <a:pt x="1800075" y="0"/>
                  </a:lnTo>
                  <a:close/>
                </a:path>
              </a:pathLst>
            </a:custGeom>
            <a:solidFill>
              <a:srgbClr val="03459D"/>
            </a:solidFill>
          </p:spPr>
          <p:txBody>
            <a:bodyPr/>
            <a:lstStyle/>
            <a:p>
              <a:endParaRPr lang="vi-VN"/>
            </a:p>
          </p:txBody>
        </p:sp>
        <p:sp>
          <p:nvSpPr>
            <p:cNvPr id="8" name="TextBox 8"/>
            <p:cNvSpPr txBox="1"/>
            <p:nvPr/>
          </p:nvSpPr>
          <p:spPr>
            <a:xfrm>
              <a:off x="63500" y="-50800"/>
              <a:ext cx="1911200" cy="664762"/>
            </a:xfrm>
            <a:prstGeom prst="rect">
              <a:avLst/>
            </a:prstGeom>
          </p:spPr>
          <p:txBody>
            <a:bodyPr lIns="50800" tIns="50800" rIns="50800" bIns="50800" rtlCol="0" anchor="ctr"/>
            <a:lstStyle/>
            <a:p>
              <a:pPr algn="ctr">
                <a:lnSpc>
                  <a:spcPts val="3780"/>
                </a:lnSpc>
              </a:pPr>
              <a:endParaRPr/>
            </a:p>
          </p:txBody>
        </p:sp>
      </p:grpSp>
      <p:grpSp>
        <p:nvGrpSpPr>
          <p:cNvPr id="9" name="Group 9"/>
          <p:cNvGrpSpPr/>
          <p:nvPr/>
        </p:nvGrpSpPr>
        <p:grpSpPr>
          <a:xfrm>
            <a:off x="17419730" y="5019675"/>
            <a:ext cx="3226165" cy="5374534"/>
            <a:chOff x="0" y="0"/>
            <a:chExt cx="812800" cy="1354060"/>
          </a:xfrm>
        </p:grpSpPr>
        <p:sp>
          <p:nvSpPr>
            <p:cNvPr id="10" name="Freeform 10"/>
            <p:cNvSpPr/>
            <p:nvPr/>
          </p:nvSpPr>
          <p:spPr>
            <a:xfrm>
              <a:off x="0" y="0"/>
              <a:ext cx="812800" cy="1354060"/>
            </a:xfrm>
            <a:custGeom>
              <a:avLst/>
              <a:gdLst/>
              <a:ahLst/>
              <a:cxnLst/>
              <a:rect l="l" t="t" r="r" b="b"/>
              <a:pathLst>
                <a:path w="812800" h="1354060">
                  <a:moveTo>
                    <a:pt x="574675" y="0"/>
                  </a:moveTo>
                  <a:lnTo>
                    <a:pt x="812800" y="238125"/>
                  </a:lnTo>
                  <a:lnTo>
                    <a:pt x="812800" y="1115935"/>
                  </a:lnTo>
                  <a:lnTo>
                    <a:pt x="574675" y="1354060"/>
                  </a:lnTo>
                  <a:lnTo>
                    <a:pt x="238125" y="1354060"/>
                  </a:lnTo>
                  <a:lnTo>
                    <a:pt x="0" y="1115935"/>
                  </a:lnTo>
                  <a:lnTo>
                    <a:pt x="0" y="238125"/>
                  </a:lnTo>
                  <a:lnTo>
                    <a:pt x="238125" y="0"/>
                  </a:lnTo>
                  <a:lnTo>
                    <a:pt x="574675" y="0"/>
                  </a:lnTo>
                  <a:close/>
                </a:path>
              </a:pathLst>
            </a:custGeom>
            <a:solidFill>
              <a:srgbClr val="002C66"/>
            </a:solidFill>
          </p:spPr>
          <p:txBody>
            <a:bodyPr/>
            <a:lstStyle/>
            <a:p>
              <a:endParaRPr lang="vi-VN"/>
            </a:p>
          </p:txBody>
        </p:sp>
        <p:sp>
          <p:nvSpPr>
            <p:cNvPr id="11" name="TextBox 11"/>
            <p:cNvSpPr txBox="1"/>
            <p:nvPr/>
          </p:nvSpPr>
          <p:spPr>
            <a:xfrm>
              <a:off x="63500" y="-50800"/>
              <a:ext cx="685800" cy="1341360"/>
            </a:xfrm>
            <a:prstGeom prst="rect">
              <a:avLst/>
            </a:prstGeom>
          </p:spPr>
          <p:txBody>
            <a:bodyPr lIns="50800" tIns="50800" rIns="50800" bIns="50800" rtlCol="0" anchor="ctr"/>
            <a:lstStyle/>
            <a:p>
              <a:pPr algn="ctr">
                <a:lnSpc>
                  <a:spcPts val="3780"/>
                </a:lnSpc>
              </a:pPr>
              <a:endParaRPr/>
            </a:p>
          </p:txBody>
        </p:sp>
      </p:grpSp>
      <p:grpSp>
        <p:nvGrpSpPr>
          <p:cNvPr id="12" name="Group 12"/>
          <p:cNvGrpSpPr/>
          <p:nvPr/>
        </p:nvGrpSpPr>
        <p:grpSpPr>
          <a:xfrm rot="5400000">
            <a:off x="-1894189" y="-5434746"/>
            <a:ext cx="7879513" cy="8029657"/>
            <a:chOff x="0" y="0"/>
            <a:chExt cx="1132415" cy="1153993"/>
          </a:xfrm>
        </p:grpSpPr>
        <p:sp>
          <p:nvSpPr>
            <p:cNvPr id="13" name="Freeform 13"/>
            <p:cNvSpPr/>
            <p:nvPr/>
          </p:nvSpPr>
          <p:spPr>
            <a:xfrm>
              <a:off x="0" y="0"/>
              <a:ext cx="1132415" cy="1153993"/>
            </a:xfrm>
            <a:custGeom>
              <a:avLst/>
              <a:gdLst/>
              <a:ahLst/>
              <a:cxnLst/>
              <a:rect l="l" t="t" r="r" b="b"/>
              <a:pathLst>
                <a:path w="1132415" h="1153993">
                  <a:moveTo>
                    <a:pt x="894290" y="0"/>
                  </a:moveTo>
                  <a:lnTo>
                    <a:pt x="1132415" y="238125"/>
                  </a:lnTo>
                  <a:lnTo>
                    <a:pt x="1132415" y="915868"/>
                  </a:lnTo>
                  <a:lnTo>
                    <a:pt x="894290" y="1153993"/>
                  </a:lnTo>
                  <a:lnTo>
                    <a:pt x="238125" y="1153993"/>
                  </a:lnTo>
                  <a:lnTo>
                    <a:pt x="0" y="915868"/>
                  </a:lnTo>
                  <a:lnTo>
                    <a:pt x="0" y="238125"/>
                  </a:lnTo>
                  <a:lnTo>
                    <a:pt x="238125" y="0"/>
                  </a:lnTo>
                  <a:lnTo>
                    <a:pt x="894290" y="0"/>
                  </a:lnTo>
                  <a:close/>
                </a:path>
              </a:pathLst>
            </a:custGeom>
            <a:solidFill>
              <a:srgbClr val="002C66"/>
            </a:solidFill>
          </p:spPr>
          <p:txBody>
            <a:bodyPr/>
            <a:lstStyle/>
            <a:p>
              <a:endParaRPr lang="vi-VN"/>
            </a:p>
          </p:txBody>
        </p:sp>
        <p:sp>
          <p:nvSpPr>
            <p:cNvPr id="14" name="TextBox 14"/>
            <p:cNvSpPr txBox="1"/>
            <p:nvPr/>
          </p:nvSpPr>
          <p:spPr>
            <a:xfrm>
              <a:off x="63500" y="-50800"/>
              <a:ext cx="1005415" cy="1141293"/>
            </a:xfrm>
            <a:prstGeom prst="rect">
              <a:avLst/>
            </a:prstGeom>
          </p:spPr>
          <p:txBody>
            <a:bodyPr lIns="50800" tIns="50800" rIns="50800" bIns="50800" rtlCol="0" anchor="ctr"/>
            <a:lstStyle/>
            <a:p>
              <a:pPr algn="ctr">
                <a:lnSpc>
                  <a:spcPts val="3780"/>
                </a:lnSpc>
              </a:pPr>
              <a:endParaRPr/>
            </a:p>
          </p:txBody>
        </p:sp>
      </p:grpSp>
      <p:grpSp>
        <p:nvGrpSpPr>
          <p:cNvPr id="15" name="Group 15"/>
          <p:cNvGrpSpPr/>
          <p:nvPr/>
        </p:nvGrpSpPr>
        <p:grpSpPr>
          <a:xfrm rot="5400000">
            <a:off x="3832330" y="-5432755"/>
            <a:ext cx="5705561" cy="9230134"/>
            <a:chOff x="0" y="0"/>
            <a:chExt cx="482600" cy="780723"/>
          </a:xfrm>
        </p:grpSpPr>
        <p:sp>
          <p:nvSpPr>
            <p:cNvPr id="16" name="Freeform 16"/>
            <p:cNvSpPr/>
            <p:nvPr/>
          </p:nvSpPr>
          <p:spPr>
            <a:xfrm>
              <a:off x="0" y="0"/>
              <a:ext cx="482600" cy="780723"/>
            </a:xfrm>
            <a:custGeom>
              <a:avLst/>
              <a:gdLst/>
              <a:ahLst/>
              <a:cxnLst/>
              <a:rect l="l" t="t" r="r" b="b"/>
              <a:pathLst>
                <a:path w="482600" h="780723">
                  <a:moveTo>
                    <a:pt x="244475" y="0"/>
                  </a:moveTo>
                  <a:lnTo>
                    <a:pt x="482600" y="238125"/>
                  </a:lnTo>
                  <a:lnTo>
                    <a:pt x="482600" y="542598"/>
                  </a:lnTo>
                  <a:lnTo>
                    <a:pt x="244475" y="780723"/>
                  </a:lnTo>
                  <a:lnTo>
                    <a:pt x="238125" y="780723"/>
                  </a:lnTo>
                  <a:lnTo>
                    <a:pt x="0" y="542598"/>
                  </a:lnTo>
                  <a:lnTo>
                    <a:pt x="0" y="238125"/>
                  </a:lnTo>
                  <a:lnTo>
                    <a:pt x="238125" y="0"/>
                  </a:lnTo>
                  <a:lnTo>
                    <a:pt x="244475" y="0"/>
                  </a:lnTo>
                  <a:close/>
                </a:path>
              </a:pathLst>
            </a:custGeom>
            <a:solidFill>
              <a:srgbClr val="03459D"/>
            </a:solidFill>
          </p:spPr>
          <p:txBody>
            <a:bodyPr/>
            <a:lstStyle/>
            <a:p>
              <a:endParaRPr lang="vi-VN"/>
            </a:p>
          </p:txBody>
        </p:sp>
        <p:sp>
          <p:nvSpPr>
            <p:cNvPr id="17" name="TextBox 17"/>
            <p:cNvSpPr txBox="1"/>
            <p:nvPr/>
          </p:nvSpPr>
          <p:spPr>
            <a:xfrm>
              <a:off x="63500" y="-50800"/>
              <a:ext cx="355600" cy="768023"/>
            </a:xfrm>
            <a:prstGeom prst="rect">
              <a:avLst/>
            </a:prstGeom>
          </p:spPr>
          <p:txBody>
            <a:bodyPr lIns="50800" tIns="50800" rIns="50800" bIns="50800" rtlCol="0" anchor="ctr"/>
            <a:lstStyle/>
            <a:p>
              <a:pPr algn="ctr">
                <a:lnSpc>
                  <a:spcPts val="3780"/>
                </a:lnSpc>
              </a:pPr>
              <a:endParaRPr/>
            </a:p>
          </p:txBody>
        </p:sp>
      </p:grpSp>
      <p:sp>
        <p:nvSpPr>
          <p:cNvPr id="18" name="TextBox 18"/>
          <p:cNvSpPr txBox="1"/>
          <p:nvPr/>
        </p:nvSpPr>
        <p:spPr>
          <a:xfrm>
            <a:off x="315572" y="26694"/>
            <a:ext cx="9869882" cy="2308226"/>
          </a:xfrm>
          <a:prstGeom prst="rect">
            <a:avLst/>
          </a:prstGeom>
        </p:spPr>
        <p:txBody>
          <a:bodyPr lIns="0" tIns="0" rIns="0" bIns="0" rtlCol="0" anchor="t">
            <a:spAutoFit/>
          </a:bodyPr>
          <a:lstStyle/>
          <a:p>
            <a:pPr>
              <a:lnSpc>
                <a:spcPts val="8000"/>
              </a:lnSpc>
            </a:pPr>
            <a:r>
              <a:rPr lang="en-US" sz="8000">
                <a:solidFill>
                  <a:srgbClr val="FFFFFF"/>
                </a:solidFill>
                <a:latin typeface="Agrandir Wide"/>
              </a:rPr>
              <a:t>Word-of-mouth</a:t>
            </a:r>
          </a:p>
          <a:p>
            <a:pPr>
              <a:lnSpc>
                <a:spcPts val="8000"/>
              </a:lnSpc>
            </a:pPr>
            <a:r>
              <a:rPr lang="en-US" sz="8000">
                <a:solidFill>
                  <a:srgbClr val="FFFFFF"/>
                </a:solidFill>
                <a:latin typeface="Agrandir Wide"/>
              </a:rPr>
              <a:t>Marketing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6992" y="195006"/>
            <a:ext cx="3054205" cy="30542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67859" y="1497633"/>
            <a:ext cx="15229400" cy="7436713"/>
            <a:chOff x="0" y="0"/>
            <a:chExt cx="18758712" cy="9160122"/>
          </a:xfrm>
        </p:grpSpPr>
        <p:sp>
          <p:nvSpPr>
            <p:cNvPr id="6" name="Freeform 6"/>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txBody>
            <a:bodyPr/>
            <a:lstStyle/>
            <a:p>
              <a:endParaRPr lang="vi-VN"/>
            </a:p>
          </p:txBody>
        </p:sp>
        <p:sp>
          <p:nvSpPr>
            <p:cNvPr id="7" name="Freeform 7"/>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txBody>
            <a:bodyPr/>
            <a:lstStyle/>
            <a:p>
              <a:endParaRPr lang="vi-VN"/>
            </a:p>
          </p:txBody>
        </p:sp>
      </p:grpSp>
      <p:grpSp>
        <p:nvGrpSpPr>
          <p:cNvPr id="8" name="Group 8"/>
          <p:cNvGrpSpPr/>
          <p:nvPr/>
        </p:nvGrpSpPr>
        <p:grpSpPr>
          <a:xfrm>
            <a:off x="15024679" y="1916712"/>
            <a:ext cx="1217619" cy="338594"/>
            <a:chOff x="0" y="0"/>
            <a:chExt cx="1623492" cy="451458"/>
          </a:xfrm>
        </p:grpSpPr>
        <p:grpSp>
          <p:nvGrpSpPr>
            <p:cNvPr id="9" name="Group 9"/>
            <p:cNvGrpSpPr/>
            <p:nvPr/>
          </p:nvGrpSpPr>
          <p:grpSpPr>
            <a:xfrm>
              <a:off x="0" y="0"/>
              <a:ext cx="451458" cy="45145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vi-VN"/>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6568" y="0"/>
              <a:ext cx="451458" cy="45145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vi-VN"/>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2034" y="0"/>
              <a:ext cx="451458" cy="4514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vi-VN"/>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8" name="AutoShape 18"/>
          <p:cNvSpPr/>
          <p:nvPr/>
        </p:nvSpPr>
        <p:spPr>
          <a:xfrm>
            <a:off x="1667901" y="2546610"/>
            <a:ext cx="15229400" cy="25112"/>
          </a:xfrm>
          <a:prstGeom prst="line">
            <a:avLst/>
          </a:prstGeom>
          <a:ln w="47625" cap="flat">
            <a:solidFill>
              <a:srgbClr val="000000"/>
            </a:solidFill>
            <a:prstDash val="solid"/>
            <a:headEnd type="none" w="sm" len="sm"/>
            <a:tailEnd type="none" w="sm" len="sm"/>
          </a:ln>
        </p:spPr>
        <p:txBody>
          <a:bodyPr/>
          <a:lstStyle/>
          <a:p>
            <a:endParaRPr lang="vi-VN"/>
          </a:p>
        </p:txBody>
      </p:sp>
      <p:grpSp>
        <p:nvGrpSpPr>
          <p:cNvPr id="19" name="Group 19"/>
          <p:cNvGrpSpPr/>
          <p:nvPr/>
        </p:nvGrpSpPr>
        <p:grpSpPr>
          <a:xfrm>
            <a:off x="724342" y="3918241"/>
            <a:ext cx="1079752" cy="107975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vi-VN"/>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10106257">
            <a:off x="15911656" y="7844351"/>
            <a:ext cx="2179990" cy="217999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txBody>
            <a:bodyPr/>
            <a:lstStyle/>
            <a:p>
              <a:endParaRPr lang="vi-VN"/>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a:grpSpLocks noChangeAspect="1"/>
          </p:cNvGrpSpPr>
          <p:nvPr/>
        </p:nvGrpSpPr>
        <p:grpSpPr>
          <a:xfrm>
            <a:off x="2272788" y="2713506"/>
            <a:ext cx="5984897" cy="5984897"/>
            <a:chOff x="0" y="0"/>
            <a:chExt cx="6350000" cy="6350000"/>
          </a:xfrm>
        </p:grpSpPr>
        <p:sp>
          <p:nvSpPr>
            <p:cNvPr id="26" name="Freeform 26"/>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4611" r="-24611"/>
              </a:stretch>
            </a:blipFill>
          </p:spPr>
          <p:txBody>
            <a:bodyPr/>
            <a:lstStyle/>
            <a:p>
              <a:endParaRPr lang="vi-VN"/>
            </a:p>
          </p:txBody>
        </p:sp>
        <p:sp>
          <p:nvSpPr>
            <p:cNvPr id="27" name="Freeform 27"/>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345EE9"/>
            </a:solidFill>
          </p:spPr>
          <p:txBody>
            <a:bodyPr/>
            <a:lstStyle/>
            <a:p>
              <a:endParaRPr lang="vi-VN"/>
            </a:p>
          </p:txBody>
        </p:sp>
      </p:grpSp>
      <p:grpSp>
        <p:nvGrpSpPr>
          <p:cNvPr id="28" name="Group 28"/>
          <p:cNvGrpSpPr/>
          <p:nvPr/>
        </p:nvGrpSpPr>
        <p:grpSpPr>
          <a:xfrm rot="-10106257">
            <a:off x="4349913" y="632582"/>
            <a:ext cx="487982" cy="48798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vi-VN"/>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0" y="970530"/>
            <a:ext cx="3132023" cy="1958938"/>
          </a:xfrm>
          <a:custGeom>
            <a:avLst/>
            <a:gdLst/>
            <a:ahLst/>
            <a:cxnLst/>
            <a:rect l="l" t="t" r="r" b="b"/>
            <a:pathLst>
              <a:path w="3132023" h="1958938">
                <a:moveTo>
                  <a:pt x="0" y="0"/>
                </a:moveTo>
                <a:lnTo>
                  <a:pt x="3132023" y="0"/>
                </a:lnTo>
                <a:lnTo>
                  <a:pt x="3132023" y="1958938"/>
                </a:lnTo>
                <a:lnTo>
                  <a:pt x="0" y="1958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32" name="TextBox 32"/>
          <p:cNvSpPr txBox="1"/>
          <p:nvPr/>
        </p:nvSpPr>
        <p:spPr>
          <a:xfrm>
            <a:off x="9303247" y="3140411"/>
            <a:ext cx="6939051" cy="1038225"/>
          </a:xfrm>
          <a:prstGeom prst="rect">
            <a:avLst/>
          </a:prstGeom>
        </p:spPr>
        <p:txBody>
          <a:bodyPr lIns="0" tIns="0" rIns="0" bIns="0" rtlCol="0" anchor="t">
            <a:spAutoFit/>
          </a:bodyPr>
          <a:lstStyle/>
          <a:p>
            <a:pPr>
              <a:lnSpc>
                <a:spcPts val="8400"/>
              </a:lnSpc>
              <a:spcBef>
                <a:spcPct val="0"/>
              </a:spcBef>
            </a:pPr>
            <a:r>
              <a:rPr lang="en-US" sz="6000">
                <a:solidFill>
                  <a:srgbClr val="000000"/>
                </a:solidFill>
                <a:latin typeface="Asap Condensed Bold"/>
              </a:rPr>
              <a:t>ICE BUCKET CHALLENGE</a:t>
            </a:r>
          </a:p>
        </p:txBody>
      </p:sp>
      <p:sp>
        <p:nvSpPr>
          <p:cNvPr id="33" name="TextBox 33"/>
          <p:cNvSpPr txBox="1"/>
          <p:nvPr/>
        </p:nvSpPr>
        <p:spPr>
          <a:xfrm>
            <a:off x="8726378" y="4838165"/>
            <a:ext cx="6690479" cy="679450"/>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Asap Condensed Bold"/>
              </a:rPr>
              <a:t>2.4M video</a:t>
            </a:r>
          </a:p>
        </p:txBody>
      </p:sp>
      <p:sp>
        <p:nvSpPr>
          <p:cNvPr id="34" name="TextBox 34"/>
          <p:cNvSpPr txBox="1"/>
          <p:nvPr/>
        </p:nvSpPr>
        <p:spPr>
          <a:xfrm>
            <a:off x="8726378" y="6108165"/>
            <a:ext cx="6690479" cy="679450"/>
          </a:xfrm>
          <a:prstGeom prst="rect">
            <a:avLst/>
          </a:prstGeom>
        </p:spPr>
        <p:txBody>
          <a:bodyPr lIns="0" tIns="0" rIns="0" bIns="0" rtlCol="0" anchor="t">
            <a:spAutoFit/>
          </a:bodyPr>
          <a:lstStyle/>
          <a:p>
            <a:pPr marL="863599" lvl="1" indent="-431800" algn="just">
              <a:lnSpc>
                <a:spcPts val="5599"/>
              </a:lnSpc>
              <a:buFont typeface="Arial"/>
              <a:buChar char="•"/>
            </a:pPr>
            <a:r>
              <a:rPr lang="en-US" sz="3999">
                <a:solidFill>
                  <a:srgbClr val="000000"/>
                </a:solidFill>
                <a:latin typeface="Asap Condensed Bold"/>
              </a:rPr>
              <a:t>$ 98.2M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0342" y="9335665"/>
            <a:ext cx="1902670" cy="19026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302954" y="42600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vi-VN"/>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243697" y="7319270"/>
            <a:ext cx="2241710" cy="22417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vi-VN"/>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23378" y="1617613"/>
            <a:ext cx="14441095" cy="7051773"/>
            <a:chOff x="0" y="0"/>
            <a:chExt cx="18758712" cy="9160122"/>
          </a:xfrm>
        </p:grpSpPr>
        <p:sp>
          <p:nvSpPr>
            <p:cNvPr id="12" name="Freeform 12"/>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txBody>
            <a:bodyPr/>
            <a:lstStyle/>
            <a:p>
              <a:endParaRPr lang="vi-VN"/>
            </a:p>
          </p:txBody>
        </p:sp>
        <p:sp>
          <p:nvSpPr>
            <p:cNvPr id="13" name="Freeform 13"/>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txBody>
            <a:bodyPr/>
            <a:lstStyle/>
            <a:p>
              <a:endParaRPr lang="vi-VN"/>
            </a:p>
          </p:txBody>
        </p:sp>
      </p:grpSp>
      <p:grpSp>
        <p:nvGrpSpPr>
          <p:cNvPr id="14" name="Group 14"/>
          <p:cNvGrpSpPr/>
          <p:nvPr/>
        </p:nvGrpSpPr>
        <p:grpSpPr>
          <a:xfrm>
            <a:off x="14588821" y="2015000"/>
            <a:ext cx="1154593" cy="321067"/>
            <a:chOff x="0" y="0"/>
            <a:chExt cx="1539457" cy="428090"/>
          </a:xfrm>
        </p:grpSpPr>
        <p:grpSp>
          <p:nvGrpSpPr>
            <p:cNvPr id="15" name="Group 15"/>
            <p:cNvGrpSpPr/>
            <p:nvPr/>
          </p:nvGrpSpPr>
          <p:grpSpPr>
            <a:xfrm>
              <a:off x="0"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vi-VN"/>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56206"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vi-VN"/>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111367" y="0"/>
              <a:ext cx="428090" cy="42809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vi-VN"/>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4" name="AutoShape 24"/>
          <p:cNvSpPr/>
          <p:nvPr/>
        </p:nvSpPr>
        <p:spPr>
          <a:xfrm>
            <a:off x="1923418" y="2612293"/>
            <a:ext cx="14441095" cy="23812"/>
          </a:xfrm>
          <a:prstGeom prst="line">
            <a:avLst/>
          </a:prstGeom>
          <a:ln w="47625" cap="flat">
            <a:solidFill>
              <a:srgbClr val="000000"/>
            </a:solidFill>
            <a:prstDash val="solid"/>
            <a:headEnd type="none" w="sm" len="sm"/>
            <a:tailEnd type="none" w="sm" len="sm"/>
          </a:ln>
        </p:spPr>
        <p:txBody>
          <a:bodyPr/>
          <a:lstStyle/>
          <a:p>
            <a:endParaRPr lang="vi-VN"/>
          </a:p>
        </p:txBody>
      </p:sp>
      <p:grpSp>
        <p:nvGrpSpPr>
          <p:cNvPr id="25" name="Group 25"/>
          <p:cNvGrpSpPr>
            <a:grpSpLocks noChangeAspect="1"/>
          </p:cNvGrpSpPr>
          <p:nvPr/>
        </p:nvGrpSpPr>
        <p:grpSpPr>
          <a:xfrm>
            <a:off x="10390143" y="2961410"/>
            <a:ext cx="5246370" cy="5246370"/>
            <a:chOff x="0" y="0"/>
            <a:chExt cx="6350000" cy="6350000"/>
          </a:xfrm>
        </p:grpSpPr>
        <p:sp>
          <p:nvSpPr>
            <p:cNvPr id="26" name="Freeform 26"/>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1201" r="-1201"/>
              </a:stretch>
            </a:blipFill>
          </p:spPr>
          <p:txBody>
            <a:bodyPr/>
            <a:lstStyle/>
            <a:p>
              <a:endParaRPr lang="vi-VN"/>
            </a:p>
          </p:txBody>
        </p:sp>
        <p:sp>
          <p:nvSpPr>
            <p:cNvPr id="27" name="Freeform 27"/>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5C853"/>
            </a:solidFill>
          </p:spPr>
          <p:txBody>
            <a:bodyPr/>
            <a:lstStyle/>
            <a:p>
              <a:endParaRPr lang="vi-VN"/>
            </a:p>
          </p:txBody>
        </p:sp>
      </p:grpSp>
      <p:grpSp>
        <p:nvGrpSpPr>
          <p:cNvPr id="28" name="Group 28"/>
          <p:cNvGrpSpPr/>
          <p:nvPr/>
        </p:nvGrpSpPr>
        <p:grpSpPr>
          <a:xfrm>
            <a:off x="1444123" y="8190132"/>
            <a:ext cx="958510" cy="95851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txBody>
            <a:bodyPr/>
            <a:lstStyle/>
            <a:p>
              <a:endParaRPr lang="vi-VN"/>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rot="-10106257">
            <a:off x="4503954" y="690402"/>
            <a:ext cx="676596" cy="67659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vi-VN"/>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6812148" y="5874679"/>
            <a:ext cx="705891" cy="70589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vi-VN"/>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065253" y="1427940"/>
            <a:ext cx="2133772" cy="1419929"/>
          </a:xfrm>
          <a:custGeom>
            <a:avLst/>
            <a:gdLst/>
            <a:ahLst/>
            <a:cxnLst/>
            <a:rect l="l" t="t" r="r" b="b"/>
            <a:pathLst>
              <a:path w="2133772" h="1419929">
                <a:moveTo>
                  <a:pt x="0" y="0"/>
                </a:moveTo>
                <a:lnTo>
                  <a:pt x="2133773" y="0"/>
                </a:lnTo>
                <a:lnTo>
                  <a:pt x="2133773" y="1419928"/>
                </a:lnTo>
                <a:lnTo>
                  <a:pt x="0" y="1419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38" name="TextBox 38"/>
          <p:cNvSpPr txBox="1"/>
          <p:nvPr/>
        </p:nvSpPr>
        <p:spPr>
          <a:xfrm>
            <a:off x="3063811" y="3075710"/>
            <a:ext cx="6870581" cy="1318894"/>
          </a:xfrm>
          <a:prstGeom prst="rect">
            <a:avLst/>
          </a:prstGeom>
        </p:spPr>
        <p:txBody>
          <a:bodyPr lIns="0" tIns="0" rIns="0" bIns="0" rtlCol="0" anchor="t">
            <a:spAutoFit/>
          </a:bodyPr>
          <a:lstStyle/>
          <a:p>
            <a:pPr algn="just">
              <a:lnSpc>
                <a:spcPts val="10780"/>
              </a:lnSpc>
              <a:spcBef>
                <a:spcPct val="0"/>
              </a:spcBef>
            </a:pPr>
            <a:r>
              <a:rPr lang="en-US" sz="7700">
                <a:solidFill>
                  <a:srgbClr val="000000"/>
                </a:solidFill>
                <a:latin typeface="Asap Condensed Bold"/>
              </a:rPr>
              <a:t>#REINDEERREADY</a:t>
            </a:r>
          </a:p>
        </p:txBody>
      </p:sp>
      <p:sp>
        <p:nvSpPr>
          <p:cNvPr id="39" name="TextBox 39"/>
          <p:cNvSpPr txBox="1"/>
          <p:nvPr/>
        </p:nvSpPr>
        <p:spPr>
          <a:xfrm>
            <a:off x="2642203" y="4388485"/>
            <a:ext cx="6914449" cy="1536065"/>
          </a:xfrm>
          <a:prstGeom prst="rect">
            <a:avLst/>
          </a:prstGeom>
        </p:spPr>
        <p:txBody>
          <a:bodyPr lIns="0" tIns="0" rIns="0" bIns="0" rtlCol="0" anchor="t">
            <a:spAutoFit/>
          </a:bodyPr>
          <a:lstStyle/>
          <a:p>
            <a:pPr marL="949961" lvl="1" indent="-474980">
              <a:lnSpc>
                <a:spcPts val="6160"/>
              </a:lnSpc>
              <a:buFont typeface="Arial"/>
              <a:buChar char="•"/>
            </a:pPr>
            <a:r>
              <a:rPr lang="en-US" sz="4400">
                <a:solidFill>
                  <a:srgbClr val="000000"/>
                </a:solidFill>
                <a:latin typeface="Asap Condensed Bold"/>
              </a:rPr>
              <a:t> kể câu chuyện và quảng cáo sản phẩm mùa lễ.</a:t>
            </a:r>
          </a:p>
        </p:txBody>
      </p:sp>
      <p:sp>
        <p:nvSpPr>
          <p:cNvPr id="40" name="TextBox 40"/>
          <p:cNvSpPr txBox="1"/>
          <p:nvPr/>
        </p:nvSpPr>
        <p:spPr>
          <a:xfrm>
            <a:off x="2642203" y="6054240"/>
            <a:ext cx="6914449" cy="2317115"/>
          </a:xfrm>
          <a:prstGeom prst="rect">
            <a:avLst/>
          </a:prstGeom>
        </p:spPr>
        <p:txBody>
          <a:bodyPr lIns="0" tIns="0" rIns="0" bIns="0" rtlCol="0" anchor="t">
            <a:spAutoFit/>
          </a:bodyPr>
          <a:lstStyle/>
          <a:p>
            <a:pPr marL="949961" lvl="1" indent="-474980">
              <a:lnSpc>
                <a:spcPts val="6160"/>
              </a:lnSpc>
              <a:buFont typeface="Arial"/>
              <a:buChar char="•"/>
            </a:pPr>
            <a:r>
              <a:rPr lang="en-US" sz="4400">
                <a:solidFill>
                  <a:srgbClr val="000000"/>
                </a:solidFill>
                <a:latin typeface="Asap Condensed Bold"/>
              </a:rPr>
              <a:t>tạo sự kết nối với khách hàng và tạo dựng thương hiệu tích cực.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vi-VN"/>
          </a:p>
        </p:txBody>
      </p:sp>
      <p:grpSp>
        <p:nvGrpSpPr>
          <p:cNvPr id="3" name="Group 3"/>
          <p:cNvGrpSpPr/>
          <p:nvPr/>
        </p:nvGrpSpPr>
        <p:grpSpPr>
          <a:xfrm>
            <a:off x="-1454910" y="-603772"/>
            <a:ext cx="4967219" cy="11216898"/>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345EE9"/>
            </a:solidFill>
          </p:spPr>
          <p:txBody>
            <a:bodyPr/>
            <a:lstStyle/>
            <a:p>
              <a:endParaRPr lang="vi-VN"/>
            </a:p>
          </p:txBody>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2683198" y="5004677"/>
            <a:ext cx="6319181" cy="4455165"/>
            <a:chOff x="0" y="0"/>
            <a:chExt cx="692357" cy="488127"/>
          </a:xfrm>
        </p:grpSpPr>
        <p:sp>
          <p:nvSpPr>
            <p:cNvPr id="7" name="Freeform 7"/>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vi-VN"/>
            </a:p>
          </p:txBody>
        </p:sp>
        <p:sp>
          <p:nvSpPr>
            <p:cNvPr id="8" name="TextBox 8"/>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grpSp>
        <p:nvGrpSpPr>
          <p:cNvPr id="9" name="Group 9"/>
          <p:cNvGrpSpPr/>
          <p:nvPr/>
        </p:nvGrpSpPr>
        <p:grpSpPr>
          <a:xfrm>
            <a:off x="2465038" y="4744973"/>
            <a:ext cx="6319181" cy="4455165"/>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vi-VN"/>
            </a:p>
          </p:txBody>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grpSp>
        <p:nvGrpSpPr>
          <p:cNvPr id="12" name="Group 12"/>
          <p:cNvGrpSpPr/>
          <p:nvPr/>
        </p:nvGrpSpPr>
        <p:grpSpPr>
          <a:xfrm>
            <a:off x="9922079" y="5004677"/>
            <a:ext cx="6319181" cy="4455165"/>
            <a:chOff x="0" y="0"/>
            <a:chExt cx="692357" cy="488127"/>
          </a:xfrm>
        </p:grpSpPr>
        <p:sp>
          <p:nvSpPr>
            <p:cNvPr id="13" name="Freeform 13"/>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vi-VN"/>
            </a:p>
          </p:txBody>
        </p:sp>
        <p:sp>
          <p:nvSpPr>
            <p:cNvPr id="14" name="TextBox 14"/>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grpSp>
        <p:nvGrpSpPr>
          <p:cNvPr id="15" name="Group 15"/>
          <p:cNvGrpSpPr/>
          <p:nvPr/>
        </p:nvGrpSpPr>
        <p:grpSpPr>
          <a:xfrm>
            <a:off x="9703920" y="4744973"/>
            <a:ext cx="6319181" cy="4455165"/>
            <a:chOff x="0" y="0"/>
            <a:chExt cx="692357" cy="488127"/>
          </a:xfrm>
        </p:grpSpPr>
        <p:sp>
          <p:nvSpPr>
            <p:cNvPr id="16" name="Freeform 16"/>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vi-VN"/>
            </a:p>
          </p:txBody>
        </p:sp>
        <p:sp>
          <p:nvSpPr>
            <p:cNvPr id="17" name="TextBox 17"/>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sp>
        <p:nvSpPr>
          <p:cNvPr id="18" name="TextBox 18"/>
          <p:cNvSpPr txBox="1"/>
          <p:nvPr/>
        </p:nvSpPr>
        <p:spPr>
          <a:xfrm>
            <a:off x="3004432" y="6407805"/>
            <a:ext cx="5383265" cy="2131691"/>
          </a:xfrm>
          <a:prstGeom prst="rect">
            <a:avLst/>
          </a:prstGeom>
        </p:spPr>
        <p:txBody>
          <a:bodyPr lIns="0" tIns="0" rIns="0" bIns="0" rtlCol="0" anchor="t">
            <a:spAutoFit/>
          </a:bodyPr>
          <a:lstStyle/>
          <a:p>
            <a:pPr marL="0" lvl="0" indent="0" algn="l">
              <a:lnSpc>
                <a:spcPts val="4247"/>
              </a:lnSpc>
            </a:pPr>
            <a:r>
              <a:rPr lang="en-US" sz="2513" spc="-75">
                <a:solidFill>
                  <a:srgbClr val="000000"/>
                </a:solidFill>
                <a:latin typeface="Arimo"/>
              </a:rPr>
              <a:t>Là một phương pháp tiếp thị trong đó thông điệp tiếp thị được truyền từ người dùng này sang người dùng khác thông qua mạng xã hội.</a:t>
            </a:r>
          </a:p>
        </p:txBody>
      </p:sp>
      <p:sp>
        <p:nvSpPr>
          <p:cNvPr id="19" name="TextBox 19"/>
          <p:cNvSpPr txBox="1"/>
          <p:nvPr/>
        </p:nvSpPr>
        <p:spPr>
          <a:xfrm>
            <a:off x="1375513" y="1903491"/>
            <a:ext cx="12322147" cy="1560195"/>
          </a:xfrm>
          <a:prstGeom prst="rect">
            <a:avLst/>
          </a:prstGeom>
        </p:spPr>
        <p:txBody>
          <a:bodyPr lIns="0" tIns="0" rIns="0" bIns="0" rtlCol="0" anchor="t">
            <a:spAutoFit/>
          </a:bodyPr>
          <a:lstStyle/>
          <a:p>
            <a:pPr marL="0" lvl="0" indent="0" algn="l">
              <a:lnSpc>
                <a:spcPts val="11640"/>
              </a:lnSpc>
              <a:spcBef>
                <a:spcPct val="0"/>
              </a:spcBef>
            </a:pPr>
            <a:r>
              <a:rPr lang="en-US" sz="12000">
                <a:solidFill>
                  <a:srgbClr val="000000"/>
                </a:solidFill>
                <a:latin typeface="Oswald Bold"/>
              </a:rPr>
              <a:t>KHÁI NIỆM</a:t>
            </a:r>
          </a:p>
        </p:txBody>
      </p:sp>
      <p:sp>
        <p:nvSpPr>
          <p:cNvPr id="20" name="TextBox 20"/>
          <p:cNvSpPr txBox="1"/>
          <p:nvPr/>
        </p:nvSpPr>
        <p:spPr>
          <a:xfrm>
            <a:off x="3004432" y="5283458"/>
            <a:ext cx="5383265" cy="665030"/>
          </a:xfrm>
          <a:prstGeom prst="rect">
            <a:avLst/>
          </a:prstGeom>
        </p:spPr>
        <p:txBody>
          <a:bodyPr lIns="0" tIns="0" rIns="0" bIns="0" rtlCol="0" anchor="t">
            <a:spAutoFit/>
          </a:bodyPr>
          <a:lstStyle/>
          <a:p>
            <a:pPr marL="0" lvl="0" indent="0">
              <a:lnSpc>
                <a:spcPts val="5175"/>
              </a:lnSpc>
              <a:spcBef>
                <a:spcPct val="0"/>
              </a:spcBef>
            </a:pPr>
            <a:r>
              <a:rPr lang="en-US" sz="4705">
                <a:solidFill>
                  <a:srgbClr val="000000"/>
                </a:solidFill>
                <a:latin typeface="Oswald Bold"/>
              </a:rPr>
              <a:t>TIẾP THỊ LAN TRUYỀN</a:t>
            </a:r>
          </a:p>
        </p:txBody>
      </p:sp>
      <p:sp>
        <p:nvSpPr>
          <p:cNvPr id="21" name="TextBox 21"/>
          <p:cNvSpPr txBox="1"/>
          <p:nvPr/>
        </p:nvSpPr>
        <p:spPr>
          <a:xfrm>
            <a:off x="10243313" y="6254761"/>
            <a:ext cx="5623330" cy="2466354"/>
          </a:xfrm>
          <a:prstGeom prst="rect">
            <a:avLst/>
          </a:prstGeom>
        </p:spPr>
        <p:txBody>
          <a:bodyPr lIns="0" tIns="0" rIns="0" bIns="0" rtlCol="0" anchor="t">
            <a:spAutoFit/>
          </a:bodyPr>
          <a:lstStyle/>
          <a:p>
            <a:pPr marL="0" lvl="0" indent="0" algn="l">
              <a:lnSpc>
                <a:spcPts val="3921"/>
              </a:lnSpc>
            </a:pPr>
            <a:r>
              <a:rPr lang="en-US" sz="2513" spc="-75">
                <a:solidFill>
                  <a:srgbClr val="000000"/>
                </a:solidFill>
                <a:latin typeface="Arimo"/>
              </a:rPr>
              <a:t>Là một phương pháp tiếp thị trong đó thông điệp tiếp thị được nhắm mục tiêu đến những người dùng có khả năng quan tâm đến sản phẩm hoặc dịch vụ được tiếp thị.</a:t>
            </a:r>
          </a:p>
        </p:txBody>
      </p:sp>
      <p:sp>
        <p:nvSpPr>
          <p:cNvPr id="22" name="TextBox 22"/>
          <p:cNvSpPr txBox="1"/>
          <p:nvPr/>
        </p:nvSpPr>
        <p:spPr>
          <a:xfrm>
            <a:off x="10233525" y="5283458"/>
            <a:ext cx="5383265" cy="665030"/>
          </a:xfrm>
          <a:prstGeom prst="rect">
            <a:avLst/>
          </a:prstGeom>
        </p:spPr>
        <p:txBody>
          <a:bodyPr lIns="0" tIns="0" rIns="0" bIns="0" rtlCol="0" anchor="t">
            <a:spAutoFit/>
          </a:bodyPr>
          <a:lstStyle/>
          <a:p>
            <a:pPr marL="0" lvl="0" indent="0">
              <a:lnSpc>
                <a:spcPts val="5175"/>
              </a:lnSpc>
              <a:spcBef>
                <a:spcPct val="0"/>
              </a:spcBef>
            </a:pPr>
            <a:r>
              <a:rPr lang="en-US" sz="4705">
                <a:solidFill>
                  <a:srgbClr val="000000"/>
                </a:solidFill>
                <a:latin typeface="Oswald Bold"/>
              </a:rPr>
              <a:t>TIẾP THỊ CÓ MỤC TIÊU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vi-VN"/>
          </a:p>
        </p:txBody>
      </p:sp>
      <p:grpSp>
        <p:nvGrpSpPr>
          <p:cNvPr id="3" name="Group 3"/>
          <p:cNvGrpSpPr/>
          <p:nvPr/>
        </p:nvGrpSpPr>
        <p:grpSpPr>
          <a:xfrm>
            <a:off x="-1454910" y="-603772"/>
            <a:ext cx="4967219" cy="11216898"/>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345EE9"/>
            </a:solidFill>
          </p:spPr>
          <p:txBody>
            <a:bodyPr/>
            <a:lstStyle/>
            <a:p>
              <a:endParaRPr lang="vi-VN"/>
            </a:p>
          </p:txBody>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2683198" y="5004677"/>
            <a:ext cx="6319181" cy="4455165"/>
            <a:chOff x="0" y="0"/>
            <a:chExt cx="692357" cy="488127"/>
          </a:xfrm>
        </p:grpSpPr>
        <p:sp>
          <p:nvSpPr>
            <p:cNvPr id="7" name="Freeform 7"/>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vi-VN"/>
            </a:p>
          </p:txBody>
        </p:sp>
        <p:sp>
          <p:nvSpPr>
            <p:cNvPr id="8" name="TextBox 8"/>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grpSp>
        <p:nvGrpSpPr>
          <p:cNvPr id="9" name="Group 9"/>
          <p:cNvGrpSpPr/>
          <p:nvPr/>
        </p:nvGrpSpPr>
        <p:grpSpPr>
          <a:xfrm>
            <a:off x="2465038" y="4744973"/>
            <a:ext cx="6319181" cy="4455165"/>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vi-VN"/>
            </a:p>
          </p:txBody>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grpSp>
        <p:nvGrpSpPr>
          <p:cNvPr id="12" name="Group 12"/>
          <p:cNvGrpSpPr/>
          <p:nvPr/>
        </p:nvGrpSpPr>
        <p:grpSpPr>
          <a:xfrm>
            <a:off x="9922079" y="5004677"/>
            <a:ext cx="6319181" cy="4455165"/>
            <a:chOff x="0" y="0"/>
            <a:chExt cx="692357" cy="488127"/>
          </a:xfrm>
        </p:grpSpPr>
        <p:sp>
          <p:nvSpPr>
            <p:cNvPr id="13" name="Freeform 13"/>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vi-VN"/>
            </a:p>
          </p:txBody>
        </p:sp>
        <p:sp>
          <p:nvSpPr>
            <p:cNvPr id="14" name="TextBox 14"/>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grpSp>
        <p:nvGrpSpPr>
          <p:cNvPr id="15" name="Group 15"/>
          <p:cNvGrpSpPr/>
          <p:nvPr/>
        </p:nvGrpSpPr>
        <p:grpSpPr>
          <a:xfrm>
            <a:off x="9703920" y="4744973"/>
            <a:ext cx="6319181" cy="4455165"/>
            <a:chOff x="0" y="0"/>
            <a:chExt cx="692357" cy="488127"/>
          </a:xfrm>
        </p:grpSpPr>
        <p:sp>
          <p:nvSpPr>
            <p:cNvPr id="16" name="Freeform 16"/>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vi-VN"/>
            </a:p>
          </p:txBody>
        </p:sp>
        <p:sp>
          <p:nvSpPr>
            <p:cNvPr id="17" name="TextBox 17"/>
            <p:cNvSpPr txBox="1"/>
            <p:nvPr/>
          </p:nvSpPr>
          <p:spPr>
            <a:xfrm>
              <a:off x="0" y="-95250"/>
              <a:ext cx="692357" cy="583377"/>
            </a:xfrm>
            <a:prstGeom prst="rect">
              <a:avLst/>
            </a:prstGeom>
          </p:spPr>
          <p:txBody>
            <a:bodyPr lIns="50800" tIns="50800" rIns="50800" bIns="50800" rtlCol="0" anchor="ctr"/>
            <a:lstStyle/>
            <a:p>
              <a:pPr algn="ctr">
                <a:lnSpc>
                  <a:spcPts val="3213"/>
                </a:lnSpc>
              </a:pPr>
              <a:endParaRPr/>
            </a:p>
          </p:txBody>
        </p:sp>
      </p:grpSp>
      <p:sp>
        <p:nvSpPr>
          <p:cNvPr id="18" name="TextBox 18"/>
          <p:cNvSpPr txBox="1"/>
          <p:nvPr/>
        </p:nvSpPr>
        <p:spPr>
          <a:xfrm>
            <a:off x="3004432" y="6946495"/>
            <a:ext cx="5383265" cy="1054310"/>
          </a:xfrm>
          <a:prstGeom prst="rect">
            <a:avLst/>
          </a:prstGeom>
        </p:spPr>
        <p:txBody>
          <a:bodyPr lIns="0" tIns="0" rIns="0" bIns="0" rtlCol="0" anchor="t">
            <a:spAutoFit/>
          </a:bodyPr>
          <a:lstStyle/>
          <a:p>
            <a:pPr marL="0" lvl="0" indent="0" algn="l">
              <a:lnSpc>
                <a:spcPts val="4247"/>
              </a:lnSpc>
            </a:pPr>
            <a:r>
              <a:rPr lang="en-US" sz="2513" spc="-75">
                <a:solidFill>
                  <a:srgbClr val="000000"/>
                </a:solidFill>
                <a:latin typeface="Arimo"/>
              </a:rPr>
              <a:t>bất kỳ người dùng hạt giống nào cũng có thể có được với cùng một chi phí </a:t>
            </a:r>
          </a:p>
        </p:txBody>
      </p:sp>
      <p:sp>
        <p:nvSpPr>
          <p:cNvPr id="19" name="TextBox 19"/>
          <p:cNvSpPr txBox="1"/>
          <p:nvPr/>
        </p:nvSpPr>
        <p:spPr>
          <a:xfrm>
            <a:off x="3004432" y="5283458"/>
            <a:ext cx="5383265" cy="665030"/>
          </a:xfrm>
          <a:prstGeom prst="rect">
            <a:avLst/>
          </a:prstGeom>
        </p:spPr>
        <p:txBody>
          <a:bodyPr lIns="0" tIns="0" rIns="0" bIns="0" rtlCol="0" anchor="t">
            <a:spAutoFit/>
          </a:bodyPr>
          <a:lstStyle/>
          <a:p>
            <a:pPr marL="0" lvl="0" indent="0">
              <a:lnSpc>
                <a:spcPts val="5175"/>
              </a:lnSpc>
              <a:spcBef>
                <a:spcPct val="0"/>
              </a:spcBef>
            </a:pPr>
            <a:r>
              <a:rPr lang="en-US" sz="4705">
                <a:solidFill>
                  <a:srgbClr val="000000"/>
                </a:solidFill>
                <a:latin typeface="Oswald Bold"/>
              </a:rPr>
              <a:t>TIẾP THỊ LAN TRUYỀN</a:t>
            </a:r>
          </a:p>
        </p:txBody>
      </p:sp>
      <p:sp>
        <p:nvSpPr>
          <p:cNvPr id="20" name="TextBox 20"/>
          <p:cNvSpPr txBox="1"/>
          <p:nvPr/>
        </p:nvSpPr>
        <p:spPr>
          <a:xfrm>
            <a:off x="10243313" y="6997711"/>
            <a:ext cx="5623330" cy="980454"/>
          </a:xfrm>
          <a:prstGeom prst="rect">
            <a:avLst/>
          </a:prstGeom>
        </p:spPr>
        <p:txBody>
          <a:bodyPr lIns="0" tIns="0" rIns="0" bIns="0" rtlCol="0" anchor="t">
            <a:spAutoFit/>
          </a:bodyPr>
          <a:lstStyle/>
          <a:p>
            <a:pPr marL="0" lvl="0" indent="0" algn="l">
              <a:lnSpc>
                <a:spcPts val="3921"/>
              </a:lnSpc>
            </a:pPr>
            <a:r>
              <a:rPr lang="en-US" sz="2513" spc="-75">
                <a:solidFill>
                  <a:srgbClr val="000000"/>
                </a:solidFill>
                <a:latin typeface="Arimo"/>
              </a:rPr>
              <a:t>cùng một lợi ích thu được khi tác động đến một người dùng</a:t>
            </a:r>
          </a:p>
        </p:txBody>
      </p:sp>
      <p:sp>
        <p:nvSpPr>
          <p:cNvPr id="21" name="TextBox 21"/>
          <p:cNvSpPr txBox="1"/>
          <p:nvPr/>
        </p:nvSpPr>
        <p:spPr>
          <a:xfrm>
            <a:off x="10233525" y="5283458"/>
            <a:ext cx="5383265" cy="665030"/>
          </a:xfrm>
          <a:prstGeom prst="rect">
            <a:avLst/>
          </a:prstGeom>
        </p:spPr>
        <p:txBody>
          <a:bodyPr lIns="0" tIns="0" rIns="0" bIns="0" rtlCol="0" anchor="t">
            <a:spAutoFit/>
          </a:bodyPr>
          <a:lstStyle/>
          <a:p>
            <a:pPr marL="0" lvl="0" indent="0">
              <a:lnSpc>
                <a:spcPts val="5175"/>
              </a:lnSpc>
              <a:spcBef>
                <a:spcPct val="0"/>
              </a:spcBef>
            </a:pPr>
            <a:r>
              <a:rPr lang="en-US" sz="4705">
                <a:solidFill>
                  <a:srgbClr val="000000"/>
                </a:solidFill>
                <a:latin typeface="Oswald Bold"/>
              </a:rPr>
              <a:t>TIẾP THỊ CÓ MỤC TIÊU</a:t>
            </a:r>
          </a:p>
        </p:txBody>
      </p:sp>
      <p:sp>
        <p:nvSpPr>
          <p:cNvPr id="22" name="TextBox 22"/>
          <p:cNvSpPr txBox="1"/>
          <p:nvPr/>
        </p:nvSpPr>
        <p:spPr>
          <a:xfrm>
            <a:off x="1375513" y="1903491"/>
            <a:ext cx="12322147" cy="1560195"/>
          </a:xfrm>
          <a:prstGeom prst="rect">
            <a:avLst/>
          </a:prstGeom>
        </p:spPr>
        <p:txBody>
          <a:bodyPr lIns="0" tIns="0" rIns="0" bIns="0" rtlCol="0" anchor="t">
            <a:spAutoFit/>
          </a:bodyPr>
          <a:lstStyle/>
          <a:p>
            <a:pPr marL="0" lvl="0" indent="0" algn="l">
              <a:lnSpc>
                <a:spcPts val="11640"/>
              </a:lnSpc>
              <a:spcBef>
                <a:spcPct val="0"/>
              </a:spcBef>
            </a:pPr>
            <a:r>
              <a:rPr lang="en-US" sz="12000">
                <a:solidFill>
                  <a:srgbClr val="000000"/>
                </a:solidFill>
                <a:latin typeface="Oswald Bold"/>
              </a:rPr>
              <a:t>KHÁI NIỆM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4174</Words>
  <Application>Microsoft Office PowerPoint</Application>
  <PresentationFormat>Custom</PresentationFormat>
  <Paragraphs>239</Paragraphs>
  <Slides>24</Slides>
  <Notes>17</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24</vt:i4>
      </vt:variant>
    </vt:vector>
  </HeadingPairs>
  <TitlesOfParts>
    <vt:vector size="47" baseType="lpstr">
      <vt:lpstr>Montserrat Semi-Bold</vt:lpstr>
      <vt:lpstr>Arimo</vt:lpstr>
      <vt:lpstr>Crimson Pro Bold</vt:lpstr>
      <vt:lpstr>Crimson Pro</vt:lpstr>
      <vt:lpstr>Farsan</vt:lpstr>
      <vt:lpstr>Roboto</vt:lpstr>
      <vt:lpstr>Rokkitt</vt:lpstr>
      <vt:lpstr>Clear Sans Bold</vt:lpstr>
      <vt:lpstr>Montserrat Ultra-Bold</vt:lpstr>
      <vt:lpstr>Arial</vt:lpstr>
      <vt:lpstr>Muli</vt:lpstr>
      <vt:lpstr>Asap Condensed Bold</vt:lpstr>
      <vt:lpstr>Roboto Condensed</vt:lpstr>
      <vt:lpstr>Codec Pro ExtraBold</vt:lpstr>
      <vt:lpstr>Arimo Bold</vt:lpstr>
      <vt:lpstr>League Spartan</vt:lpstr>
      <vt:lpstr>Cabin Bold</vt:lpstr>
      <vt:lpstr>Agrandir Wide</vt:lpstr>
      <vt:lpstr>Roboto Bold</vt:lpstr>
      <vt:lpstr>Muli Bold</vt:lpstr>
      <vt:lpstr>Oswald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CTVM</dc:title>
  <cp:lastModifiedBy>Đỗ Tiến Dũng</cp:lastModifiedBy>
  <cp:revision>2</cp:revision>
  <dcterms:created xsi:type="dcterms:W3CDTF">2006-08-16T00:00:00Z</dcterms:created>
  <dcterms:modified xsi:type="dcterms:W3CDTF">2023-11-09T08:21:32Z</dcterms:modified>
  <dc:identifier>DAFzALMsq3U</dc:identifier>
</cp:coreProperties>
</file>